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257" r:id="rId3"/>
    <p:sldId id="259" r:id="rId4"/>
    <p:sldId id="260" r:id="rId5"/>
    <p:sldId id="262" r:id="rId6"/>
    <p:sldId id="263" r:id="rId7"/>
    <p:sldId id="264" r:id="rId8"/>
    <p:sldId id="266" r:id="rId9"/>
    <p:sldId id="267" r:id="rId10"/>
    <p:sldId id="268" r:id="rId11"/>
    <p:sldId id="269" r:id="rId12"/>
    <p:sldId id="271" r:id="rId13"/>
    <p:sldId id="272" r:id="rId14"/>
    <p:sldId id="274" r:id="rId15"/>
    <p:sldId id="275" r:id="rId16"/>
    <p:sldId id="276" r:id="rId17"/>
    <p:sldId id="277" r:id="rId18"/>
    <p:sldId id="279" r:id="rId19"/>
    <p:sldId id="280" r:id="rId20"/>
    <p:sldId id="281" r:id="rId21"/>
    <p:sldId id="282" r:id="rId22"/>
    <p:sldId id="283" r:id="rId23"/>
  </p:sldIdLst>
  <p:sldSz cx="12192000" cy="6858000"/>
  <p:notesSz cx="6858000" cy="9144000"/>
  <p:embeddedFontLst>
    <p:embeddedFont>
      <p:font typeface="Impact" panose="020B0806030902050204" pitchFamily="34" charset="0"/>
      <p:regular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TrJbm7ziqWHYAjN+1WP2ft+32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03"/>
  </p:normalViewPr>
  <p:slideViewPr>
    <p:cSldViewPr snapToGrid="0">
      <p:cViewPr varScale="1">
        <p:scale>
          <a:sx n="128" d="100"/>
          <a:sy n="128" d="100"/>
        </p:scale>
        <p:origin x="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Hello, My name is Deniel Shumeiko, my project Partner is Zed Liu, and today we want to share with you our Group Project that we titled as “</a:t>
            </a:r>
            <a:r>
              <a:rPr lang="en-US" sz="1200" i="0" u="none" strike="noStrike">
                <a:solidFill>
                  <a:srgbClr val="212121"/>
                </a:solidFill>
                <a:latin typeface="Roboto"/>
                <a:ea typeface="Roboto"/>
                <a:cs typeface="Roboto"/>
                <a:sym typeface="Roboto"/>
              </a:rPr>
              <a:t>Gendered Pathways in Science: </a:t>
            </a:r>
            <a:r>
              <a:rPr lang="en-US" sz="1200" b="0" i="0" u="none" strike="noStrike">
                <a:solidFill>
                  <a:srgbClr val="212121"/>
                </a:solidFill>
                <a:latin typeface="Roboto"/>
                <a:ea typeface="Roboto"/>
                <a:cs typeface="Roboto"/>
                <a:sym typeface="Roboto"/>
              </a:rPr>
              <a:t>Exploring the Impact of Researcher Gender on Academic Success</a:t>
            </a:r>
            <a:r>
              <a:rPr lang="en-US"/>
              <a:t>”</a:t>
            </a:r>
            <a:endParaRPr/>
          </a:p>
        </p:txBody>
      </p:sp>
      <p:sp>
        <p:nvSpPr>
          <p:cNvPr id="48" name="Google Shape;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500"/>
              <a:t>For the numeric features in our dataset, we used scatter plots to examine their relationship with the H-Index. </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As shown in these plots, features such as the I10-Index, total citations, citations in the last five years, total publications, and maximum citations exhibit a strong positive, and in some cases even linear, relationship with the H-Index. </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On the other hand, features like university ranking, CS ranking, and GDP ranking appear to have a negative influence on the H-Index. This is understandable, as lower rankings of the affiliated university and country’s economic status may correlate with less influential research.</a:t>
            </a:r>
            <a:endParaRPr sz="1500"/>
          </a:p>
        </p:txBody>
      </p:sp>
      <p:sp>
        <p:nvSpPr>
          <p:cNvPr id="313" name="Google Shape;31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500"/>
              <a:t>In the end, we implemented a correlation heatmap on our data and concluded that the strongest correlation is observed with total citations, while gender shows the weakest correlation.</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Additionally, given the high correlation between the H-Index and the I10-Index, we decided to drop the I10-Index during modeling to enhance the robustness of our models.</a:t>
            </a:r>
            <a:endParaRPr sz="1500"/>
          </a:p>
        </p:txBody>
      </p:sp>
      <p:sp>
        <p:nvSpPr>
          <p:cNvPr id="328" name="Google Shape;32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had to come up with the way of encoding our categorical features in a way that our models can run. For the university and subject ranking, we imported the ranking of the specific school as an integer value with 1 being the highest. That way, having a bigger number in that feature should result in a lower H-index prediction if that feature is behaving according to our intuition. Country information is encoded by the GDP metric, where country with similar GDPs will be essentially the same for the H-index prediction. Academic title encoding is a bit trickier, but we decided to rank it in the increasing order, from “student” title being the lowest, and “Professor” being the highest.</a:t>
            </a:r>
            <a:endParaRPr/>
          </a:p>
          <a:p>
            <a:pPr marL="0" lvl="0" indent="0" algn="l" rtl="0">
              <a:lnSpc>
                <a:spcPct val="100000"/>
              </a:lnSpc>
              <a:spcBef>
                <a:spcPts val="0"/>
              </a:spcBef>
              <a:spcAft>
                <a:spcPts val="0"/>
              </a:spcAft>
              <a:buSzPts val="1400"/>
              <a:buNone/>
            </a:pPr>
            <a:r>
              <a:rPr lang="en-US"/>
              <a:t>As for gender, we considered researchers that display clear and visible gender characteristics. Any instances where we were unsure about the researchers gender due to inability of finding relevant information, those instances were dropped from the dataset.</a:t>
            </a:r>
            <a:endParaRPr/>
          </a:p>
        </p:txBody>
      </p:sp>
      <p:sp>
        <p:nvSpPr>
          <p:cNvPr id="347" name="Google Shape;3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having said that, we now have a complete dataset that we can run our investigation on. Given that we have a relatively large number of datapoints with respect to our feature number, we decided to split the data into 80/20 train/test datasets, which is a conventional splitting ratio. For reproducibility purpose, we fixed the seed to be 42, following the tradition from all CIS5190 coding problem sets.</a:t>
            </a:r>
            <a:endParaRPr/>
          </a:p>
          <a:p>
            <a:pPr marL="0" lvl="0" indent="0" algn="l" rtl="0">
              <a:lnSpc>
                <a:spcPct val="100000"/>
              </a:lnSpc>
              <a:spcBef>
                <a:spcPts val="0"/>
              </a:spcBef>
              <a:spcAft>
                <a:spcPts val="0"/>
              </a:spcAft>
              <a:buSzPts val="1400"/>
              <a:buNone/>
            </a:pPr>
            <a:r>
              <a:rPr lang="en-US"/>
              <a:t>Apart from that, we also wanted to see of applying PCA would help to get rid of unnecessary noise from the data and help ourselves to better generalize, so we run some models with and without application of PCA to the dataset.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 now, I will hand it over to Zed to present you our findings</a:t>
            </a:r>
            <a:endParaRPr/>
          </a:p>
        </p:txBody>
      </p:sp>
      <p:sp>
        <p:nvSpPr>
          <p:cNvPr id="398" name="Google Shape;3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t>First, we built our baseline model using linear regression.</a:t>
            </a:r>
            <a:endParaRPr sz="2000"/>
          </a:p>
          <a:p>
            <a:pPr marL="0" lvl="0" indent="0" algn="l" rtl="0">
              <a:lnSpc>
                <a:spcPct val="115000"/>
              </a:lnSpc>
              <a:spcBef>
                <a:spcPts val="0"/>
              </a:spcBef>
              <a:spcAft>
                <a:spcPts val="0"/>
              </a:spcAft>
              <a:buClr>
                <a:schemeClr val="dk1"/>
              </a:buClr>
              <a:buSzPts val="1100"/>
              <a:buFont typeface="Arial"/>
              <a:buNone/>
            </a:pPr>
            <a:endParaRPr sz="2000"/>
          </a:p>
          <a:p>
            <a:pPr marL="0" lvl="0" indent="0" algn="l" rtl="0">
              <a:lnSpc>
                <a:spcPct val="115000"/>
              </a:lnSpc>
              <a:spcBef>
                <a:spcPts val="0"/>
              </a:spcBef>
              <a:spcAft>
                <a:spcPts val="0"/>
              </a:spcAft>
              <a:buClr>
                <a:schemeClr val="dk1"/>
              </a:buClr>
              <a:buSzPts val="1100"/>
              <a:buFont typeface="Arial"/>
              <a:buNone/>
            </a:pPr>
            <a:r>
              <a:rPr lang="en-US" sz="2000"/>
              <a:t>Applying PCA did not improve our prediction; it decreased the R² value from 0.83 to 0.72. This suggests that most features have predictive power, and reducing them led to information loss and an underfit model.</a:t>
            </a:r>
            <a:endParaRPr sz="2000"/>
          </a:p>
          <a:p>
            <a:pPr marL="0" lvl="0" indent="0" algn="l" rtl="0">
              <a:lnSpc>
                <a:spcPct val="115000"/>
              </a:lnSpc>
              <a:spcBef>
                <a:spcPts val="0"/>
              </a:spcBef>
              <a:spcAft>
                <a:spcPts val="0"/>
              </a:spcAft>
              <a:buClr>
                <a:schemeClr val="dk1"/>
              </a:buClr>
              <a:buSzPts val="1100"/>
              <a:buFont typeface="Arial"/>
              <a:buNone/>
            </a:pPr>
            <a:endParaRPr sz="2000"/>
          </a:p>
          <a:p>
            <a:pPr marL="0" lvl="0" indent="0" algn="l" rtl="0">
              <a:lnSpc>
                <a:spcPct val="115000"/>
              </a:lnSpc>
              <a:spcBef>
                <a:spcPts val="0"/>
              </a:spcBef>
              <a:spcAft>
                <a:spcPts val="0"/>
              </a:spcAft>
              <a:buClr>
                <a:schemeClr val="dk1"/>
              </a:buClr>
              <a:buSzPts val="1100"/>
              <a:buFont typeface="Arial"/>
              <a:buNone/>
            </a:pPr>
            <a:r>
              <a:rPr lang="en-US" sz="2000"/>
              <a:t>Feature importance analysis showed that overall citations and citations in the last five years significantly boost a researcher’s H-Index, while a lower university ranking negatively impacts it.</a:t>
            </a:r>
            <a:endParaRPr sz="2000"/>
          </a:p>
          <a:p>
            <a:pPr marL="0" marR="0" lvl="0" indent="0" algn="l" rtl="0">
              <a:lnSpc>
                <a:spcPct val="100000"/>
              </a:lnSpc>
              <a:spcBef>
                <a:spcPts val="0"/>
              </a:spcBef>
              <a:spcAft>
                <a:spcPts val="0"/>
              </a:spcAft>
              <a:buSzPts val="1400"/>
              <a:buNone/>
            </a:pPr>
            <a:endParaRPr sz="1500"/>
          </a:p>
        </p:txBody>
      </p:sp>
      <p:sp>
        <p:nvSpPr>
          <p:cNvPr id="424" name="Google Shape;42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t>Next, we trained an AdaBoost regressor, an advanced ensemble model. Using three-fold cross-validation, we found the best hyperparameters: a learning rate of 0.1, max depth of 7, 200 estimators, and the exponential loss function.</a:t>
            </a:r>
            <a:endParaRPr sz="1500"/>
          </a:p>
          <a:p>
            <a:pPr marL="0" lvl="0" indent="0" algn="l" rtl="0">
              <a:lnSpc>
                <a:spcPct val="115000"/>
              </a:lnSpc>
              <a:spcBef>
                <a:spcPts val="0"/>
              </a:spcBef>
              <a:spcAft>
                <a:spcPts val="0"/>
              </a:spcAft>
              <a:buClr>
                <a:schemeClr val="dk1"/>
              </a:buClr>
              <a:buSzPts val="1100"/>
              <a:buFont typeface="Arial"/>
              <a:buNone/>
            </a:pPr>
            <a:endParaRPr sz="1500"/>
          </a:p>
          <a:p>
            <a:pPr marL="0" lvl="0" indent="0" algn="l" rtl="0">
              <a:lnSpc>
                <a:spcPct val="115000"/>
              </a:lnSpc>
              <a:spcBef>
                <a:spcPts val="0"/>
              </a:spcBef>
              <a:spcAft>
                <a:spcPts val="0"/>
              </a:spcAft>
              <a:buSzPts val="1100"/>
              <a:buNone/>
            </a:pPr>
            <a:r>
              <a:rPr lang="en-US" sz="1500"/>
              <a:t>The AdaBoost regressor outperformed the linear model, achieving an R² of 0.94 on the testing set. Feature importance analysis showed that total citations, total publications, and maximum citations are the top three predictors of the H-Index.</a:t>
            </a:r>
            <a:endParaRPr sz="1500"/>
          </a:p>
        </p:txBody>
      </p:sp>
      <p:sp>
        <p:nvSpPr>
          <p:cNvPr id="468" name="Google Shape;46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500"/>
              <a:t>Next, we trained a Random Forest regressor using three-fold cross-validation and GridSearchCV for hyperparameter tuning. </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The model achieved an R² of 0.96 on the testing set and 0.99 on the training set, with an MSE of 7.825.</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The optimized Random Forest model provides accurate and consistent predictions, balancing underfitting and overfitting effectively. The most influential factor is the total number of citations, while institutional prestige, economic conditions, and personal titles have lesser influence.</a:t>
            </a:r>
            <a:endParaRPr sz="1500"/>
          </a:p>
        </p:txBody>
      </p:sp>
      <p:sp>
        <p:nvSpPr>
          <p:cNvPr id="485" name="Google Shape;48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500"/>
              <a:t>In the end, we trained a feedforward neural network with a 4-layer architecture that incorporates both batch normalization and dropout, using ReLU as the activation function. We tuned the hyperparameters using three-fold cross-validation.</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The model achieved an R² of 0.97 on the testing set.</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The feedforward neural network shows a positive learning curve, with declining loss and MSE values and an increasing R² value. However, with an epoch number greater than 1000, the model appears to be overfitting.</a:t>
            </a:r>
            <a:endParaRPr sz="1500"/>
          </a:p>
        </p:txBody>
      </p:sp>
      <p:sp>
        <p:nvSpPr>
          <p:cNvPr id="500" name="Google Shape;50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 turns out that widely adopted technique of linear regression is the worst performer of all for this task of predicting H-index. This is a significant finding as the topic of our choice is highly controversial for some people, and in order to avoid any potential mistakes, from the ethical standpoint, we should make sure that we use the best model of all, despite some additional computational requirement, to ensure that our findings are as reliable as we could have made them. So, in this case, using random forests and FFNN is the most rational decision. We would not recommend using adaboost for this specific problem as longer computation time due to the sequential nature of this model doesn’t result in any gain of accuracy over other, less time-consuming methods such as FFNN and Random forests.</a:t>
            </a:r>
            <a:endParaRPr/>
          </a:p>
        </p:txBody>
      </p:sp>
      <p:sp>
        <p:nvSpPr>
          <p:cNvPr id="533" name="Google Shape;5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to conclude, we discovered that the chosen features for this problem yield some very sensible predictions about H-index. We confirmed that Citation count is indeed one of the most important factors in determining the researchers success, while features like university ranking did not show much of the influence over the H-index, indicating that researcher, if they are onto a great research, will be able to success regardless of the name of the institute that they are working at. </a:t>
            </a:r>
            <a:endParaRPr/>
          </a:p>
        </p:txBody>
      </p:sp>
      <p:sp>
        <p:nvSpPr>
          <p:cNvPr id="573" name="Google Shape;5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before we dive into the core of the project, I am gonna give you an overview of our presentation. We gonna start off by introducing the motivation behind this investigation, we then gonna address one of the key contributions in this project, which is the process of data collection. Then, we going to walk you though our Statistical Analysis that guided us throughout this project. We then going to describe the feature engineering process, following by showing our modelling results, and wrapping up with the discussion and conclusion section. So, lets begin.</a:t>
            </a:r>
            <a:endParaRPr/>
          </a:p>
        </p:txBody>
      </p:sp>
      <p:sp>
        <p:nvSpPr>
          <p:cNvPr id="56" name="Google Shape;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Most importantly, we examined the gender influence on the H-index prediction, and we concluded that our models do not distinguish between whether a researcher is male or a female, indicating that the true success of the researchers is due to their creativity and drive for the research, and not due to their gender.</a:t>
            </a:r>
            <a:endParaRPr/>
          </a:p>
          <a:p>
            <a:pPr marL="0" lvl="0" indent="0" algn="l" rtl="0">
              <a:lnSpc>
                <a:spcPct val="100000"/>
              </a:lnSpc>
              <a:spcBef>
                <a:spcPts val="0"/>
              </a:spcBef>
              <a:spcAft>
                <a:spcPts val="0"/>
              </a:spcAft>
              <a:buSzPts val="1400"/>
              <a:buNone/>
            </a:pPr>
            <a:r>
              <a:rPr lang="en-US"/>
              <a:t>As such, we now can conclude with a very high certainty that the field of Human computer interaction is well represented in terms of male and female researchers, and their respective H-indexes are not dependent on their gender.</a:t>
            </a:r>
            <a:endParaRPr/>
          </a:p>
        </p:txBody>
      </p:sp>
      <p:sp>
        <p:nvSpPr>
          <p:cNvPr id="596" name="Google Shape;59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dc3facb3e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Moving forward, there are couple of things that other researchers can do based on our work.</a:t>
            </a:r>
            <a:endParaRPr/>
          </a:p>
          <a:p>
            <a:pPr marL="0" marR="0" lvl="0" indent="0" algn="l" rtl="0">
              <a:lnSpc>
                <a:spcPct val="100000"/>
              </a:lnSpc>
              <a:spcBef>
                <a:spcPts val="0"/>
              </a:spcBef>
              <a:spcAft>
                <a:spcPts val="0"/>
              </a:spcAft>
              <a:buClr>
                <a:srgbClr val="000000"/>
              </a:buClr>
              <a:buSzPts val="1400"/>
              <a:buFont typeface="Arial"/>
              <a:buNone/>
            </a:pPr>
            <a:r>
              <a:rPr lang="en-US"/>
              <a:t>In particular, </a:t>
            </a:r>
            <a:r>
              <a:rPr lang="en-US" sz="1200">
                <a:solidFill>
                  <a:schemeClr val="dk1"/>
                </a:solidFill>
              </a:rPr>
              <a:t>Exploring the other scientific fields in the similar way, trying to observe general trends in predictive power of each model, as well as the presence of gender bias in those fields</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dk1"/>
              </a:solidFill>
            </a:endParaRPr>
          </a:p>
          <a:p>
            <a:pPr marL="0" marR="0" lvl="0" indent="0" algn="l" rtl="0">
              <a:lnSpc>
                <a:spcPct val="100000"/>
              </a:lnSpc>
              <a:spcBef>
                <a:spcPts val="0"/>
              </a:spcBef>
              <a:spcAft>
                <a:spcPts val="0"/>
              </a:spcAft>
              <a:buClr>
                <a:srgbClr val="000000"/>
              </a:buClr>
              <a:buSzPts val="1400"/>
              <a:buFont typeface="Arial"/>
              <a:buNone/>
            </a:pPr>
            <a:r>
              <a:rPr lang="en-US" sz="1200">
                <a:solidFill>
                  <a:schemeClr val="dk1"/>
                </a:solidFill>
              </a:rPr>
              <a:t>The other thing is Developing more robust feature representation of researchers that captures the timeline of their career paths as our current methods do not distinguish any timeline of the researchers evolution from when they were a student to the point where they got the title of professor</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dk1"/>
              </a:solidFill>
            </a:endParaRPr>
          </a:p>
          <a:p>
            <a:pPr marL="0" marR="0" lvl="0" indent="0" algn="l" rtl="0">
              <a:lnSpc>
                <a:spcPct val="100000"/>
              </a:lnSpc>
              <a:spcBef>
                <a:spcPts val="0"/>
              </a:spcBef>
              <a:spcAft>
                <a:spcPts val="0"/>
              </a:spcAft>
              <a:buClr>
                <a:srgbClr val="000000"/>
              </a:buClr>
              <a:buSzPts val="1400"/>
              <a:buFont typeface="Arial"/>
              <a:buNone/>
            </a:pPr>
            <a:r>
              <a:rPr lang="en-US" sz="1200">
                <a:solidFill>
                  <a:schemeClr val="dk1"/>
                </a:solidFill>
              </a:rPr>
              <a:t>Finally, Trying to run similar experiments on a wider range of different Indexes, making a more robust representation of academic success, not just focusing on H-index, but rather on a variety of metrics.</a:t>
            </a:r>
            <a:endParaRPr/>
          </a:p>
          <a:p>
            <a:pPr marL="0" marR="0" lvl="0" indent="0" algn="l" rtl="0">
              <a:lnSpc>
                <a:spcPct val="100000"/>
              </a:lnSpc>
              <a:spcBef>
                <a:spcPts val="0"/>
              </a:spcBef>
              <a:spcAft>
                <a:spcPts val="0"/>
              </a:spcAft>
              <a:buClr>
                <a:srgbClr val="000000"/>
              </a:buClr>
              <a:buSzPts val="1400"/>
              <a:buFont typeface="Arial"/>
              <a:buNone/>
            </a:pPr>
            <a:endParaRPr sz="1200">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200">
              <a:solidFill>
                <a:schemeClr val="dk1"/>
              </a:solidFill>
            </a:endParaRPr>
          </a:p>
          <a:p>
            <a:pPr marL="0" lvl="0" indent="0" algn="l" rtl="0">
              <a:lnSpc>
                <a:spcPct val="100000"/>
              </a:lnSpc>
              <a:spcBef>
                <a:spcPts val="0"/>
              </a:spcBef>
              <a:spcAft>
                <a:spcPts val="0"/>
              </a:spcAft>
              <a:buSzPts val="1400"/>
              <a:buNone/>
            </a:pPr>
            <a:endParaRPr/>
          </a:p>
        </p:txBody>
      </p:sp>
      <p:sp>
        <p:nvSpPr>
          <p:cNvPr id="605" name="Google Shape;605;g2dc3facb3e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And with that, we would like to thank you for watching our presentation. We hope that you found our research interesting, engaging, and we wish to whoever is watching it a great, successful career!</a:t>
            </a:r>
            <a:endParaRPr/>
          </a:p>
        </p:txBody>
      </p:sp>
      <p:sp>
        <p:nvSpPr>
          <p:cNvPr id="614" name="Google Shape;61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academia, there are many ways to judge whether a given researcher has a high impact on the field with their research, and the most widely adopted metric is the H-index. In our investigation, we were curious to see whether we can build an accurate Machine Learning model to predict the H-index using the custom made features. We chose to do our project on the field of Human Computer Interaction because of its highly interdisciplinary nature, as well as a great representation of researchers based on their gender. That way, we can ensure that our training and test datasets are not biased towards one gender, thus making our finding more reliable.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As for research motivation, we wanted to see what features would have the highest predictive power of H-index, thus revealing the true driving factors behind the academic success. In order to achieve that, we decided to create our own data scraping techniques for our custom made features, making sure that we build our own original model that will have a better performance than the existing methods used for H-index predictions.</a:t>
            </a:r>
            <a:endParaRPr/>
          </a:p>
        </p:txBody>
      </p:sp>
      <p:sp>
        <p:nvSpPr>
          <p:cNvPr id="96" name="Google Shape;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the feature selection is the crucial step, and we decided to incorporate not only the standard features for H-index prediction such as the citation count, max number of citations, etc. But we also incorporated the features that were not previously considered in other studies, such as the university where researchers conduct their research that we encode by the university ranking. Apart from the university ranking as a whole, we considered the subject specific ranking to make sure that specialized universities will be properly represented in the field of HCI and CS in general. We also consider the title of any individual researcher as we would naturally expect that the PhD student would have a lower H-index as compared to Professor Emeritus title. Finally, we encode the Gender of the researcher as one of the features that we want to investigate on the presence of bias. Ideally, this feature should have no implication towards the H-index of any researcher, and that is one of the goals of this investigations to find out.</a:t>
            </a:r>
            <a:endParaRPr/>
          </a:p>
        </p:txBody>
      </p:sp>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manual extraction of features is not very feasible for project of this scale, and this process needed to be automated. We developed the web scraping technique by implementing the function that gathers all the features of interest using the Scholarly Python library. This allowed us to extract all the needed information without running into issues with Captchas.</a:t>
            </a:r>
            <a:endParaRPr/>
          </a:p>
          <a:p>
            <a:pPr marL="0" lvl="0" indent="0" algn="l" rtl="0">
              <a:lnSpc>
                <a:spcPct val="100000"/>
              </a:lnSpc>
              <a:spcBef>
                <a:spcPts val="0"/>
              </a:spcBef>
              <a:spcAft>
                <a:spcPts val="0"/>
              </a:spcAft>
              <a:buSzPts val="1400"/>
              <a:buNone/>
            </a:pPr>
            <a:r>
              <a:rPr lang="en-US"/>
              <a:t>Overall, we gathered an initial dataframe of 88 hundred researchers, and then we had the publication dataframe of more than half a million records. Afterwards, we created a single dataframe that has all the features of interest, and after doing final data polishing, we had over 3000 researchers to do our investigation on</a:t>
            </a:r>
            <a:endParaRPr/>
          </a:p>
        </p:txBody>
      </p:sp>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Like was mentioned before, we tried to incorporate the university and subject rankings as two of the custom made features. The natural question is: how to gather information like that? So, based on the scripts we developed, the data extraction from the QS world ranking was the most feasible and easy as compared to other rankings. In addition to being easy to automate, QS ranking is considered as one of the most reliable university rankings out there, and so we decided to choose this ranking as oppose to others. Apart from that, we incorporated the GDP metric of the countries where the universities are located to make sure to adjust for the economic background of the country as it is expected that lower GDP countries spend less on science funding.</a:t>
            </a:r>
            <a:endParaRPr/>
          </a:p>
          <a:p>
            <a:pPr marL="0" lvl="0" indent="0" algn="l" rtl="0">
              <a:lnSpc>
                <a:spcPct val="100000"/>
              </a:lnSpc>
              <a:spcBef>
                <a:spcPts val="0"/>
              </a:spcBef>
              <a:spcAft>
                <a:spcPts val="0"/>
              </a:spcAft>
              <a:buSzPts val="1400"/>
              <a:buNone/>
            </a:pPr>
            <a:r>
              <a:rPr lang="en-US"/>
              <a:t>One of the major bottle necks of our investigation, however, is the lack of gender information on google scholar, which meant that that feature had to be collected manually by extensively researching the web and manually recording the gender data of the researcher.</a:t>
            </a:r>
            <a:endParaRPr/>
          </a:p>
          <a:p>
            <a:pPr marL="0" lvl="0" indent="0" algn="l" rtl="0">
              <a:lnSpc>
                <a:spcPct val="100000"/>
              </a:lnSpc>
              <a:spcBef>
                <a:spcPts val="0"/>
              </a:spcBef>
              <a:spcAft>
                <a:spcPts val="0"/>
              </a:spcAft>
              <a:buSzPts val="1400"/>
              <a:buNone/>
            </a:pPr>
            <a:r>
              <a:rPr lang="en-US"/>
              <a:t>So, overall … </a:t>
            </a: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conduction a full process of data collection, we managed to extract close to 3500 researchers with 17 features, two of which are gender and H-index. This dataset would have been bigger had the google scholar have all the required information for each researcher, but because some webpages did not have all of it, we had to drop those instances.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 now, I will hand it over to Zed to talk more about the statistical aspect of our investigation.</a:t>
            </a:r>
            <a:endParaRPr/>
          </a:p>
        </p:txBody>
      </p:sp>
      <p:sp>
        <p:nvSpPr>
          <p:cNvPr id="244" name="Google Shape;2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t>First, we used a heatmap to examine the global distribution of HCI publications. Lighter colors represent regions with a higher number of publications. The heatmap reveals an uneven distribution, with leading countries such as the United States, United Kingdom, and Canada.</a:t>
            </a:r>
            <a:endParaRPr sz="1500"/>
          </a:p>
          <a:p>
            <a:pPr marL="0" lvl="0" indent="0" algn="l" rtl="0">
              <a:lnSpc>
                <a:spcPct val="115000"/>
              </a:lnSpc>
              <a:spcBef>
                <a:spcPts val="0"/>
              </a:spcBef>
              <a:spcAft>
                <a:spcPts val="0"/>
              </a:spcAft>
              <a:buClr>
                <a:schemeClr val="dk1"/>
              </a:buClr>
              <a:buSzPts val="1100"/>
              <a:buFont typeface="Arial"/>
              <a:buNone/>
            </a:pPr>
            <a:endParaRPr sz="1500"/>
          </a:p>
          <a:p>
            <a:pPr marL="0" lvl="0" indent="0" algn="l" rtl="0">
              <a:lnSpc>
                <a:spcPct val="115000"/>
              </a:lnSpc>
              <a:spcBef>
                <a:spcPts val="0"/>
              </a:spcBef>
              <a:spcAft>
                <a:spcPts val="0"/>
              </a:spcAft>
              <a:buClr>
                <a:schemeClr val="dk1"/>
              </a:buClr>
              <a:buSzPts val="1100"/>
              <a:buFont typeface="Arial"/>
              <a:buNone/>
            </a:pPr>
            <a:r>
              <a:rPr lang="en-US" sz="1500"/>
              <a:t>The bar charts on the left illustrate the distribution of numeric features in our project. Notably, the gender distribution among HCI researchers is balanced, while other features exhibit a significant long-tail distribution.</a:t>
            </a:r>
            <a:endParaRPr sz="1500"/>
          </a:p>
          <a:p>
            <a:pPr marL="0" marR="0" lvl="0" indent="0" algn="l" rtl="0">
              <a:lnSpc>
                <a:spcPct val="100000"/>
              </a:lnSpc>
              <a:spcBef>
                <a:spcPts val="0"/>
              </a:spcBef>
              <a:spcAft>
                <a:spcPts val="0"/>
              </a:spcAft>
              <a:buSzPts val="1400"/>
              <a:buNone/>
            </a:pPr>
            <a:endParaRPr sz="1500"/>
          </a:p>
        </p:txBody>
      </p:sp>
      <p:sp>
        <p:nvSpPr>
          <p:cNvPr id="276" name="Google Shape;27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500"/>
              <a:t>After examining the distribution of our data,we investigated the relationship between our features and the target variable, the H-Index.</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For the categorical features, we used box plots to evaluate the relationships. As shown in these three box plots, gender displays an almost identical H-Index distribution across different categories. However, features like academic title and country affiliations exhibit significant variation in H-Index among different categories.</a:t>
            </a:r>
            <a:endParaRPr sz="1500"/>
          </a:p>
          <a:p>
            <a:pPr marL="0" marR="0" lvl="0" indent="0" algn="l" rtl="0">
              <a:lnSpc>
                <a:spcPct val="100000"/>
              </a:lnSpc>
              <a:spcBef>
                <a:spcPts val="0"/>
              </a:spcBef>
              <a:spcAft>
                <a:spcPts val="0"/>
              </a:spcAft>
              <a:buSzPts val="1400"/>
              <a:buNone/>
            </a:pPr>
            <a:endParaRPr sz="1500"/>
          </a:p>
          <a:p>
            <a:pPr marL="0" marR="0" lvl="0" indent="0" algn="l" rtl="0">
              <a:lnSpc>
                <a:spcPct val="100000"/>
              </a:lnSpc>
              <a:spcBef>
                <a:spcPts val="0"/>
              </a:spcBef>
              <a:spcAft>
                <a:spcPts val="0"/>
              </a:spcAft>
              <a:buSzPts val="1400"/>
              <a:buNone/>
            </a:pPr>
            <a:r>
              <a:rPr lang="en-US" sz="1500"/>
              <a:t>Therefore, we can potentially assume that gender is not a very predictive feature for the H-Index, whereas academic title and country might have some predictive value.</a:t>
            </a:r>
            <a:endParaRPr sz="1500"/>
          </a:p>
        </p:txBody>
      </p:sp>
      <p:sp>
        <p:nvSpPr>
          <p:cNvPr id="298" name="Google Shape;29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29"/>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29"/>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9"/>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9"/>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9"/>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9"/>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3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3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33"/>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34"/>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34"/>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4"/>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8"/>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28"/>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2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2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subTitle" idx="1"/>
          </p:nvPr>
        </p:nvSpPr>
        <p:spPr>
          <a:xfrm>
            <a:off x="4661580" y="3225395"/>
            <a:ext cx="5393418" cy="4449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CIS 5190 Applied Machine Learning</a:t>
            </a:r>
            <a:endParaRPr/>
          </a:p>
        </p:txBody>
      </p:sp>
      <p:sp>
        <p:nvSpPr>
          <p:cNvPr id="51" name="Google Shape;51;p1"/>
          <p:cNvSpPr txBox="1">
            <a:spLocks noGrp="1"/>
          </p:cNvSpPr>
          <p:nvPr>
            <p:ph type="ctrTitle"/>
          </p:nvPr>
        </p:nvSpPr>
        <p:spPr>
          <a:xfrm>
            <a:off x="4661580" y="1264651"/>
            <a:ext cx="6835149" cy="1649348"/>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Clr>
                <a:srgbClr val="212121"/>
              </a:buClr>
              <a:buSzPts val="2800"/>
              <a:buFont typeface="Roboto"/>
              <a:buNone/>
            </a:pPr>
            <a:r>
              <a:rPr lang="en-US" sz="2800" i="0" u="none" strike="noStrike">
                <a:solidFill>
                  <a:srgbClr val="212121"/>
                </a:solidFill>
                <a:latin typeface="Roboto"/>
                <a:ea typeface="Roboto"/>
                <a:cs typeface="Roboto"/>
                <a:sym typeface="Roboto"/>
              </a:rPr>
              <a:t>Gendered Pathways in Science: </a:t>
            </a:r>
            <a:r>
              <a:rPr lang="en-US" sz="2800" b="0" i="0" u="none" strike="noStrike">
                <a:solidFill>
                  <a:srgbClr val="212121"/>
                </a:solidFill>
                <a:latin typeface="Roboto"/>
                <a:ea typeface="Roboto"/>
                <a:cs typeface="Roboto"/>
                <a:sym typeface="Roboto"/>
              </a:rPr>
              <a:t>Exploring the Impact of Researcher Gender on Academic Success</a:t>
            </a:r>
            <a:endParaRPr sz="2800" b="0"/>
          </a:p>
        </p:txBody>
      </p:sp>
      <p:sp>
        <p:nvSpPr>
          <p:cNvPr id="52" name="Google Shape;52;p1"/>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500"/>
              <a:buNone/>
            </a:pPr>
            <a:r>
              <a:rPr lang="en-US"/>
              <a:t>Deniel Shumeiko &amp; Zed Liu </a:t>
            </a:r>
            <a:endParaRPr/>
          </a:p>
        </p:txBody>
      </p:sp>
      <p:sp>
        <p:nvSpPr>
          <p:cNvPr id="53" name="Google Shape;53;p1"/>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500"/>
              <a:buNone/>
            </a:pPr>
            <a:r>
              <a:rPr lang="en-US"/>
              <a:t>University of Pennsylvania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Relationship Between Features</a:t>
            </a:r>
            <a:endParaRPr/>
          </a:p>
        </p:txBody>
      </p:sp>
      <p:sp>
        <p:nvSpPr>
          <p:cNvPr id="316" name="Google Shape;316;p3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grpSp>
        <p:nvGrpSpPr>
          <p:cNvPr id="317" name="Google Shape;317;p38"/>
          <p:cNvGrpSpPr/>
          <p:nvPr/>
        </p:nvGrpSpPr>
        <p:grpSpPr>
          <a:xfrm>
            <a:off x="855228" y="1732038"/>
            <a:ext cx="10810296" cy="4249662"/>
            <a:chOff x="1053233" y="1513721"/>
            <a:chExt cx="10810296" cy="4249662"/>
          </a:xfrm>
        </p:grpSpPr>
        <p:grpSp>
          <p:nvGrpSpPr>
            <p:cNvPr id="318" name="Google Shape;318;p38"/>
            <p:cNvGrpSpPr/>
            <p:nvPr/>
          </p:nvGrpSpPr>
          <p:grpSpPr>
            <a:xfrm>
              <a:off x="1053233" y="1513721"/>
              <a:ext cx="6503267" cy="4249662"/>
              <a:chOff x="1053233" y="1513721"/>
              <a:chExt cx="6503267" cy="4249662"/>
            </a:xfrm>
          </p:grpSpPr>
          <p:sp>
            <p:nvSpPr>
              <p:cNvPr id="319" name="Google Shape;319;p38"/>
              <p:cNvSpPr/>
              <p:nvPr/>
            </p:nvSpPr>
            <p:spPr>
              <a:xfrm>
                <a:off x="1265871" y="1513721"/>
                <a:ext cx="6290629" cy="4045650"/>
              </a:xfrm>
              <a:prstGeom prst="foldedCorner">
                <a:avLst>
                  <a:gd name="adj" fmla="val 0"/>
                </a:avLst>
              </a:prstGeom>
              <a:solidFill>
                <a:srgbClr val="49EBBD">
                  <a:alpha val="14509"/>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0" name="Google Shape;320;p38"/>
              <p:cNvSpPr/>
              <p:nvPr/>
            </p:nvSpPr>
            <p:spPr>
              <a:xfrm>
                <a:off x="1053233" y="1717733"/>
                <a:ext cx="6290629" cy="4045650"/>
              </a:xfrm>
              <a:prstGeom prst="foldedCorner">
                <a:avLst>
                  <a:gd name="adj" fmla="val 14514"/>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21" name="Google Shape;321;p38"/>
            <p:cNvGrpSpPr/>
            <p:nvPr/>
          </p:nvGrpSpPr>
          <p:grpSpPr>
            <a:xfrm>
              <a:off x="8100365" y="2208904"/>
              <a:ext cx="3763164" cy="3554479"/>
              <a:chOff x="8100365" y="2208904"/>
              <a:chExt cx="3763164" cy="3554479"/>
            </a:xfrm>
          </p:grpSpPr>
          <p:sp>
            <p:nvSpPr>
              <p:cNvPr id="322" name="Google Shape;322;p38"/>
              <p:cNvSpPr txBox="1"/>
              <p:nvPr/>
            </p:nvSpPr>
            <p:spPr>
              <a:xfrm>
                <a:off x="8100365" y="2689121"/>
                <a:ext cx="3763164" cy="849754"/>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Arial"/>
                    <a:ea typeface="Arial"/>
                    <a:cs typeface="Arial"/>
                    <a:sym typeface="Arial"/>
                  </a:rPr>
                  <a:t>Distribution of Numeric Features</a:t>
                </a:r>
                <a:endParaRPr sz="1400" b="0" i="0" u="none" strike="noStrike" cap="none">
                  <a:solidFill>
                    <a:srgbClr val="000000"/>
                  </a:solidFill>
                  <a:latin typeface="Arial"/>
                  <a:ea typeface="Arial"/>
                  <a:cs typeface="Arial"/>
                  <a:sym typeface="Arial"/>
                </a:endParaRPr>
              </a:p>
            </p:txBody>
          </p:sp>
          <p:sp>
            <p:nvSpPr>
              <p:cNvPr id="323" name="Google Shape;323;p38"/>
              <p:cNvSpPr/>
              <p:nvPr/>
            </p:nvSpPr>
            <p:spPr>
              <a:xfrm flipH="1">
                <a:off x="8100365" y="3602928"/>
                <a:ext cx="3763164" cy="216045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400"/>
                  <a:buFont typeface="Arial"/>
                  <a:buNone/>
                </a:pPr>
                <a:r>
                  <a:rPr lang="en-US" sz="1600" b="0" i="0" u="none" strike="noStrike" cap="none">
                    <a:solidFill>
                      <a:srgbClr val="000000"/>
                    </a:solidFill>
                    <a:latin typeface="Arial"/>
                    <a:ea typeface="Arial"/>
                    <a:cs typeface="Arial"/>
                    <a:sym typeface="Arial"/>
                  </a:rPr>
                  <a:t>These plots illustrate how different </a:t>
                </a:r>
                <a:r>
                  <a:rPr lang="en-US" sz="1600" b="1" i="0" u="none" strike="noStrike" cap="none">
                    <a:solidFill>
                      <a:srgbClr val="000000"/>
                    </a:solidFill>
                    <a:latin typeface="Arial"/>
                    <a:ea typeface="Arial"/>
                    <a:cs typeface="Arial"/>
                    <a:sym typeface="Arial"/>
                  </a:rPr>
                  <a:t>continuous variables </a:t>
                </a:r>
                <a:r>
                  <a:rPr lang="en-US" sz="1600" b="0" i="0" u="none" strike="noStrike" cap="none">
                    <a:solidFill>
                      <a:srgbClr val="000000"/>
                    </a:solidFill>
                    <a:latin typeface="Arial"/>
                    <a:ea typeface="Arial"/>
                    <a:cs typeface="Arial"/>
                    <a:sym typeface="Arial"/>
                  </a:rPr>
                  <a:t>correlate with the H-index. While all the </a:t>
                </a:r>
                <a:r>
                  <a:rPr lang="en-US" sz="1600" b="1" i="0" u="none" strike="noStrike" cap="none">
                    <a:solidFill>
                      <a:srgbClr val="000000"/>
                    </a:solidFill>
                    <a:latin typeface="Arial"/>
                    <a:ea typeface="Arial"/>
                    <a:cs typeface="Arial"/>
                    <a:sym typeface="Arial"/>
                  </a:rPr>
                  <a:t>citation features </a:t>
                </a:r>
                <a:r>
                  <a:rPr lang="en-US" sz="1600" b="0" i="0" u="none" strike="noStrike" cap="none">
                    <a:solidFill>
                      <a:srgbClr val="000000"/>
                    </a:solidFill>
                    <a:latin typeface="Arial"/>
                    <a:ea typeface="Arial"/>
                    <a:cs typeface="Arial"/>
                    <a:sym typeface="Arial"/>
                  </a:rPr>
                  <a:t>shows a strong </a:t>
                </a:r>
                <a:r>
                  <a:rPr lang="en-US" sz="1600" b="1" i="0" u="none" strike="noStrike" cap="none">
                    <a:solidFill>
                      <a:srgbClr val="000000"/>
                    </a:solidFill>
                    <a:latin typeface="Arial"/>
                    <a:ea typeface="Arial"/>
                    <a:cs typeface="Arial"/>
                    <a:sym typeface="Arial"/>
                  </a:rPr>
                  <a:t>positive relationship</a:t>
                </a:r>
                <a:r>
                  <a:rPr lang="en-US" sz="1600" b="0" i="0" u="none" strike="noStrike" cap="none">
                    <a:solidFill>
                      <a:srgbClr val="000000"/>
                    </a:solidFill>
                    <a:latin typeface="Arial"/>
                    <a:ea typeface="Arial"/>
                    <a:cs typeface="Arial"/>
                    <a:sym typeface="Arial"/>
                  </a:rPr>
                  <a:t> with H-index, those </a:t>
                </a:r>
                <a:r>
                  <a:rPr lang="en-US" sz="1600" b="1" i="0" u="none" strike="noStrike" cap="none">
                    <a:solidFill>
                      <a:srgbClr val="000000"/>
                    </a:solidFill>
                    <a:latin typeface="Arial"/>
                    <a:ea typeface="Arial"/>
                    <a:cs typeface="Arial"/>
                    <a:sym typeface="Arial"/>
                  </a:rPr>
                  <a:t>ranking features </a:t>
                </a:r>
                <a:r>
                  <a:rPr lang="en-US" sz="1600" b="0" i="0" u="none" strike="noStrike" cap="none">
                    <a:solidFill>
                      <a:srgbClr val="000000"/>
                    </a:solidFill>
                    <a:latin typeface="Arial"/>
                    <a:ea typeface="Arial"/>
                    <a:cs typeface="Arial"/>
                    <a:sym typeface="Arial"/>
                  </a:rPr>
                  <a:t>have a negative relationship.</a:t>
                </a:r>
                <a:endParaRPr sz="1400" b="0" i="0" u="none" strike="noStrike" cap="none">
                  <a:solidFill>
                    <a:srgbClr val="000000"/>
                  </a:solidFill>
                  <a:latin typeface="Arial"/>
                  <a:ea typeface="Arial"/>
                  <a:cs typeface="Arial"/>
                  <a:sym typeface="Arial"/>
                </a:endParaRPr>
              </a:p>
            </p:txBody>
          </p:sp>
          <p:sp>
            <p:nvSpPr>
              <p:cNvPr id="324" name="Google Shape;324;p38"/>
              <p:cNvSpPr txBox="1"/>
              <p:nvPr/>
            </p:nvSpPr>
            <p:spPr>
              <a:xfrm>
                <a:off x="8100366" y="2208904"/>
                <a:ext cx="3432818"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3600" b="1" i="0" u="none" strike="noStrike" cap="none">
                    <a:solidFill>
                      <a:schemeClr val="accent1"/>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Relationship Between Features</a:t>
            </a:r>
            <a:endParaRPr/>
          </a:p>
        </p:txBody>
      </p:sp>
      <p:sp>
        <p:nvSpPr>
          <p:cNvPr id="331" name="Google Shape;331;p39"/>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grpSp>
        <p:nvGrpSpPr>
          <p:cNvPr id="332" name="Google Shape;332;p39"/>
          <p:cNvGrpSpPr/>
          <p:nvPr/>
        </p:nvGrpSpPr>
        <p:grpSpPr>
          <a:xfrm>
            <a:off x="838198" y="0"/>
            <a:ext cx="11353802" cy="6857999"/>
            <a:chOff x="838198" y="0"/>
            <a:chExt cx="11353802" cy="6857999"/>
          </a:xfrm>
        </p:grpSpPr>
        <p:sp>
          <p:nvSpPr>
            <p:cNvPr id="333" name="Google Shape;333;p39"/>
            <p:cNvSpPr/>
            <p:nvPr/>
          </p:nvSpPr>
          <p:spPr>
            <a:xfrm>
              <a:off x="8982075" y="0"/>
              <a:ext cx="3209925" cy="6857999"/>
            </a:xfrm>
            <a:prstGeom prst="rect">
              <a:avLst/>
            </a:prstGeom>
            <a:solidFill>
              <a:srgbClr val="86F1D2">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accent1"/>
                </a:solidFill>
                <a:latin typeface="Arial"/>
                <a:ea typeface="Arial"/>
                <a:cs typeface="Arial"/>
                <a:sym typeface="Arial"/>
              </a:endParaRPr>
            </a:p>
          </p:txBody>
        </p:sp>
        <p:grpSp>
          <p:nvGrpSpPr>
            <p:cNvPr id="334" name="Google Shape;334;p39"/>
            <p:cNvGrpSpPr/>
            <p:nvPr/>
          </p:nvGrpSpPr>
          <p:grpSpPr>
            <a:xfrm>
              <a:off x="838198" y="2251491"/>
              <a:ext cx="3359151" cy="3664400"/>
              <a:chOff x="838198" y="2251491"/>
              <a:chExt cx="3359151" cy="3664400"/>
            </a:xfrm>
          </p:grpSpPr>
          <p:sp>
            <p:nvSpPr>
              <p:cNvPr id="335" name="Google Shape;335;p39"/>
              <p:cNvSpPr/>
              <p:nvPr/>
            </p:nvSpPr>
            <p:spPr>
              <a:xfrm flipH="1">
                <a:off x="838198" y="3393063"/>
                <a:ext cx="3359150" cy="252282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The strongest correlation is observed in </a:t>
                </a:r>
                <a:r>
                  <a:rPr lang="en-US" sz="1600" b="1" i="0" u="none" strike="noStrike" cap="none">
                    <a:solidFill>
                      <a:srgbClr val="000000"/>
                    </a:solidFill>
                    <a:latin typeface="Arial"/>
                    <a:ea typeface="Arial"/>
                    <a:cs typeface="Arial"/>
                    <a:sym typeface="Arial"/>
                  </a:rPr>
                  <a:t>Total Citations and H-index</a:t>
                </a:r>
                <a:r>
                  <a:rPr lang="en-US" sz="1600" b="0" i="0" u="none" strike="noStrike" cap="none">
                    <a:solidFill>
                      <a:srgbClr val="000000"/>
                    </a:solidFill>
                    <a:latin typeface="Arial"/>
                    <a:ea typeface="Arial"/>
                    <a:cs typeface="Arial"/>
                    <a:sym typeface="Arial"/>
                  </a:rPr>
                  <a:t>, while the </a:t>
                </a:r>
                <a:r>
                  <a:rPr lang="en-US" sz="1600" b="1" i="0" u="none" strike="noStrike" cap="none">
                    <a:solidFill>
                      <a:srgbClr val="000000"/>
                    </a:solidFill>
                    <a:latin typeface="Arial"/>
                    <a:ea typeface="Arial"/>
                    <a:cs typeface="Arial"/>
                    <a:sym typeface="Arial"/>
                  </a:rPr>
                  <a:t>gender</a:t>
                </a:r>
                <a:r>
                  <a:rPr lang="en-US" sz="1600" b="0" i="0" u="none" strike="noStrike" cap="none">
                    <a:solidFill>
                      <a:srgbClr val="000000"/>
                    </a:solidFill>
                    <a:latin typeface="Arial"/>
                    <a:ea typeface="Arial"/>
                    <a:cs typeface="Arial"/>
                    <a:sym typeface="Arial"/>
                  </a:rPr>
                  <a:t> is the weakest.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60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Since the correlation of H-index and I10-index is so high that we decide to </a:t>
                </a:r>
                <a:r>
                  <a:rPr lang="en-US" sz="1600" b="1" i="0" u="none" strike="noStrike" cap="none">
                    <a:solidFill>
                      <a:srgbClr val="000000"/>
                    </a:solidFill>
                    <a:latin typeface="Arial"/>
                    <a:ea typeface="Arial"/>
                    <a:cs typeface="Arial"/>
                    <a:sym typeface="Arial"/>
                  </a:rPr>
                  <a:t>drop I10-index during modeling</a:t>
                </a:r>
                <a:r>
                  <a:rPr lang="en-US" sz="1600" b="0"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p:txBody>
          </p:sp>
          <p:sp>
            <p:nvSpPr>
              <p:cNvPr id="336" name="Google Shape;336;p39"/>
              <p:cNvSpPr txBox="1"/>
              <p:nvPr/>
            </p:nvSpPr>
            <p:spPr>
              <a:xfrm>
                <a:off x="838199" y="2699440"/>
                <a:ext cx="3359150" cy="474111"/>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Correlation heatmap</a:t>
                </a:r>
                <a:endParaRPr sz="2400" b="1" i="0" u="none" strike="noStrike" cap="none">
                  <a:solidFill>
                    <a:srgbClr val="000000"/>
                  </a:solidFill>
                  <a:latin typeface="Arial"/>
                  <a:ea typeface="Arial"/>
                  <a:cs typeface="Arial"/>
                  <a:sym typeface="Arial"/>
                </a:endParaRPr>
              </a:p>
            </p:txBody>
          </p:sp>
          <p:sp>
            <p:nvSpPr>
              <p:cNvPr id="337" name="Google Shape;337;p39"/>
              <p:cNvSpPr/>
              <p:nvPr/>
            </p:nvSpPr>
            <p:spPr>
              <a:xfrm>
                <a:off x="971549" y="2251491"/>
                <a:ext cx="343018" cy="312392"/>
              </a:xfrm>
              <a:custGeom>
                <a:avLst/>
                <a:gdLst/>
                <a:ahLst/>
                <a:cxnLst/>
                <a:rect l="l" t="t" r="r" b="b"/>
                <a:pathLst>
                  <a:path w="533400" h="485775" extrusionOk="0">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38" name="Google Shape;338;p39" descr="A screenshot of a graph&#10;&#10;Description automatically generated"/>
          <p:cNvPicPr preferRelativeResize="0"/>
          <p:nvPr/>
        </p:nvPicPr>
        <p:blipFill rotWithShape="1">
          <a:blip r:embed="rId3">
            <a:alphaModFix/>
          </a:blip>
          <a:srcRect/>
          <a:stretch/>
        </p:blipFill>
        <p:spPr>
          <a:xfrm>
            <a:off x="4862223" y="1839826"/>
            <a:ext cx="5724814" cy="50181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Features Evaluation &amp; Encoding</a:t>
            </a:r>
            <a:endParaRPr/>
          </a:p>
        </p:txBody>
      </p:sp>
      <p:sp>
        <p:nvSpPr>
          <p:cNvPr id="350" name="Google Shape;350;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grpSp>
        <p:nvGrpSpPr>
          <p:cNvPr id="351" name="Google Shape;351;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142636" y="1614901"/>
            <a:ext cx="9986964" cy="4069003"/>
            <a:chOff x="1142636" y="1614901"/>
            <a:chExt cx="9986964" cy="4069003"/>
          </a:xfrm>
        </p:grpSpPr>
        <p:sp>
          <p:nvSpPr>
            <p:cNvPr id="352" name="Google Shape;352;p16"/>
            <p:cNvSpPr/>
            <p:nvPr/>
          </p:nvSpPr>
          <p:spPr>
            <a:xfrm>
              <a:off x="4253083" y="1807324"/>
              <a:ext cx="2199124" cy="2199124"/>
            </a:xfrm>
            <a:custGeom>
              <a:avLst/>
              <a:gdLst/>
              <a:ahLst/>
              <a:cxnLst/>
              <a:rect l="l" t="t" r="r" b="b"/>
              <a:pathLst>
                <a:path w="1315" h="1315" extrusionOk="0">
                  <a:moveTo>
                    <a:pt x="1315" y="657"/>
                  </a:moveTo>
                  <a:lnTo>
                    <a:pt x="1204" y="768"/>
                  </a:lnTo>
                  <a:lnTo>
                    <a:pt x="1101" y="665"/>
                  </a:lnTo>
                  <a:lnTo>
                    <a:pt x="1111" y="657"/>
                  </a:lnTo>
                  <a:lnTo>
                    <a:pt x="1101" y="650"/>
                  </a:lnTo>
                  <a:lnTo>
                    <a:pt x="1000" y="547"/>
                  </a:lnTo>
                  <a:lnTo>
                    <a:pt x="658" y="205"/>
                  </a:lnTo>
                  <a:lnTo>
                    <a:pt x="205" y="657"/>
                  </a:lnTo>
                  <a:lnTo>
                    <a:pt x="547" y="999"/>
                  </a:lnTo>
                  <a:lnTo>
                    <a:pt x="446" y="1103"/>
                  </a:lnTo>
                  <a:lnTo>
                    <a:pt x="0" y="657"/>
                  </a:lnTo>
                  <a:lnTo>
                    <a:pt x="658" y="0"/>
                  </a:lnTo>
                  <a:lnTo>
                    <a:pt x="1101" y="445"/>
                  </a:lnTo>
                  <a:lnTo>
                    <a:pt x="1204" y="547"/>
                  </a:lnTo>
                  <a:lnTo>
                    <a:pt x="1315" y="657"/>
                  </a:lnTo>
                  <a:close/>
                  <a:moveTo>
                    <a:pt x="769" y="999"/>
                  </a:moveTo>
                  <a:lnTo>
                    <a:pt x="665" y="1103"/>
                  </a:lnTo>
                  <a:lnTo>
                    <a:pt x="658" y="1110"/>
                  </a:lnTo>
                  <a:lnTo>
                    <a:pt x="650" y="1103"/>
                  </a:lnTo>
                  <a:lnTo>
                    <a:pt x="547" y="1204"/>
                  </a:lnTo>
                  <a:lnTo>
                    <a:pt x="658" y="1315"/>
                  </a:lnTo>
                  <a:lnTo>
                    <a:pt x="769" y="1204"/>
                  </a:lnTo>
                  <a:lnTo>
                    <a:pt x="870" y="1103"/>
                  </a:lnTo>
                  <a:lnTo>
                    <a:pt x="1101" y="869"/>
                  </a:lnTo>
                  <a:lnTo>
                    <a:pt x="1000" y="768"/>
                  </a:lnTo>
                  <a:lnTo>
                    <a:pt x="769" y="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3" name="Google Shape;353;p16"/>
            <p:cNvSpPr/>
            <p:nvPr/>
          </p:nvSpPr>
          <p:spPr>
            <a:xfrm>
              <a:off x="5739791" y="1807323"/>
              <a:ext cx="2199124" cy="2199123"/>
            </a:xfrm>
            <a:custGeom>
              <a:avLst/>
              <a:gdLst/>
              <a:ahLst/>
              <a:cxnLst/>
              <a:rect l="l" t="t" r="r" b="b"/>
              <a:pathLst>
                <a:path w="1315" h="1315" extrusionOk="0">
                  <a:moveTo>
                    <a:pt x="546" y="999"/>
                  </a:moveTo>
                  <a:lnTo>
                    <a:pt x="445" y="1103"/>
                  </a:lnTo>
                  <a:lnTo>
                    <a:pt x="212" y="869"/>
                  </a:lnTo>
                  <a:lnTo>
                    <a:pt x="111" y="768"/>
                  </a:lnTo>
                  <a:lnTo>
                    <a:pt x="0" y="657"/>
                  </a:lnTo>
                  <a:lnTo>
                    <a:pt x="111" y="547"/>
                  </a:lnTo>
                  <a:lnTo>
                    <a:pt x="212" y="650"/>
                  </a:lnTo>
                  <a:lnTo>
                    <a:pt x="204" y="657"/>
                  </a:lnTo>
                  <a:lnTo>
                    <a:pt x="212" y="665"/>
                  </a:lnTo>
                  <a:lnTo>
                    <a:pt x="315" y="768"/>
                  </a:lnTo>
                  <a:lnTo>
                    <a:pt x="546" y="999"/>
                  </a:lnTo>
                  <a:close/>
                  <a:moveTo>
                    <a:pt x="657" y="0"/>
                  </a:moveTo>
                  <a:lnTo>
                    <a:pt x="212" y="445"/>
                  </a:lnTo>
                  <a:lnTo>
                    <a:pt x="315" y="547"/>
                  </a:lnTo>
                  <a:lnTo>
                    <a:pt x="657" y="205"/>
                  </a:lnTo>
                  <a:lnTo>
                    <a:pt x="1110" y="657"/>
                  </a:lnTo>
                  <a:lnTo>
                    <a:pt x="768" y="999"/>
                  </a:lnTo>
                  <a:lnTo>
                    <a:pt x="665" y="1103"/>
                  </a:lnTo>
                  <a:lnTo>
                    <a:pt x="657" y="1110"/>
                  </a:lnTo>
                  <a:lnTo>
                    <a:pt x="650" y="1103"/>
                  </a:lnTo>
                  <a:lnTo>
                    <a:pt x="546" y="1204"/>
                  </a:lnTo>
                  <a:lnTo>
                    <a:pt x="657" y="1315"/>
                  </a:lnTo>
                  <a:lnTo>
                    <a:pt x="768" y="1204"/>
                  </a:lnTo>
                  <a:lnTo>
                    <a:pt x="869" y="1103"/>
                  </a:lnTo>
                  <a:lnTo>
                    <a:pt x="1315" y="657"/>
                  </a:lnTo>
                  <a:lnTo>
                    <a:pt x="65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Google Shape;354;p16"/>
            <p:cNvSpPr/>
            <p:nvPr/>
          </p:nvSpPr>
          <p:spPr>
            <a:xfrm>
              <a:off x="5739792" y="3294029"/>
              <a:ext cx="2199124" cy="2197451"/>
            </a:xfrm>
            <a:custGeom>
              <a:avLst/>
              <a:gdLst/>
              <a:ahLst/>
              <a:cxnLst/>
              <a:rect l="l" t="t" r="r" b="b"/>
              <a:pathLst>
                <a:path w="1315" h="1314" extrusionOk="0">
                  <a:moveTo>
                    <a:pt x="315" y="546"/>
                  </a:moveTo>
                  <a:lnTo>
                    <a:pt x="212" y="445"/>
                  </a:lnTo>
                  <a:lnTo>
                    <a:pt x="445" y="214"/>
                  </a:lnTo>
                  <a:lnTo>
                    <a:pt x="546" y="110"/>
                  </a:lnTo>
                  <a:lnTo>
                    <a:pt x="657" y="0"/>
                  </a:lnTo>
                  <a:lnTo>
                    <a:pt x="768" y="110"/>
                  </a:lnTo>
                  <a:lnTo>
                    <a:pt x="665" y="214"/>
                  </a:lnTo>
                  <a:lnTo>
                    <a:pt x="657" y="204"/>
                  </a:lnTo>
                  <a:lnTo>
                    <a:pt x="650" y="214"/>
                  </a:lnTo>
                  <a:lnTo>
                    <a:pt x="546" y="315"/>
                  </a:lnTo>
                  <a:lnTo>
                    <a:pt x="315" y="546"/>
                  </a:lnTo>
                  <a:close/>
                  <a:moveTo>
                    <a:pt x="869" y="214"/>
                  </a:moveTo>
                  <a:lnTo>
                    <a:pt x="768" y="315"/>
                  </a:lnTo>
                  <a:lnTo>
                    <a:pt x="1110" y="657"/>
                  </a:lnTo>
                  <a:lnTo>
                    <a:pt x="657" y="1109"/>
                  </a:lnTo>
                  <a:lnTo>
                    <a:pt x="315" y="767"/>
                  </a:lnTo>
                  <a:lnTo>
                    <a:pt x="212" y="664"/>
                  </a:lnTo>
                  <a:lnTo>
                    <a:pt x="204" y="657"/>
                  </a:lnTo>
                  <a:lnTo>
                    <a:pt x="212" y="649"/>
                  </a:lnTo>
                  <a:lnTo>
                    <a:pt x="111" y="546"/>
                  </a:lnTo>
                  <a:lnTo>
                    <a:pt x="0" y="657"/>
                  </a:lnTo>
                  <a:lnTo>
                    <a:pt x="111" y="767"/>
                  </a:lnTo>
                  <a:lnTo>
                    <a:pt x="212" y="869"/>
                  </a:lnTo>
                  <a:lnTo>
                    <a:pt x="657" y="1314"/>
                  </a:lnTo>
                  <a:lnTo>
                    <a:pt x="1315" y="657"/>
                  </a:lnTo>
                  <a:lnTo>
                    <a:pt x="869" y="2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16"/>
            <p:cNvSpPr/>
            <p:nvPr/>
          </p:nvSpPr>
          <p:spPr>
            <a:xfrm>
              <a:off x="4253083" y="3294031"/>
              <a:ext cx="2199124" cy="2197451"/>
            </a:xfrm>
            <a:custGeom>
              <a:avLst/>
              <a:gdLst/>
              <a:ahLst/>
              <a:cxnLst/>
              <a:rect l="l" t="t" r="r" b="b"/>
              <a:pathLst>
                <a:path w="1315" h="1314" extrusionOk="0">
                  <a:moveTo>
                    <a:pt x="1315" y="657"/>
                  </a:moveTo>
                  <a:lnTo>
                    <a:pt x="1204" y="767"/>
                  </a:lnTo>
                  <a:lnTo>
                    <a:pt x="1101" y="664"/>
                  </a:lnTo>
                  <a:lnTo>
                    <a:pt x="1111" y="657"/>
                  </a:lnTo>
                  <a:lnTo>
                    <a:pt x="1101" y="649"/>
                  </a:lnTo>
                  <a:lnTo>
                    <a:pt x="1000" y="546"/>
                  </a:lnTo>
                  <a:lnTo>
                    <a:pt x="769" y="315"/>
                  </a:lnTo>
                  <a:lnTo>
                    <a:pt x="870" y="214"/>
                  </a:lnTo>
                  <a:lnTo>
                    <a:pt x="1101" y="445"/>
                  </a:lnTo>
                  <a:lnTo>
                    <a:pt x="1204" y="546"/>
                  </a:lnTo>
                  <a:lnTo>
                    <a:pt x="1315" y="657"/>
                  </a:lnTo>
                  <a:close/>
                  <a:moveTo>
                    <a:pt x="658" y="1109"/>
                  </a:moveTo>
                  <a:lnTo>
                    <a:pt x="205" y="657"/>
                  </a:lnTo>
                  <a:lnTo>
                    <a:pt x="547" y="315"/>
                  </a:lnTo>
                  <a:lnTo>
                    <a:pt x="650" y="214"/>
                  </a:lnTo>
                  <a:lnTo>
                    <a:pt x="658" y="204"/>
                  </a:lnTo>
                  <a:lnTo>
                    <a:pt x="665" y="214"/>
                  </a:lnTo>
                  <a:lnTo>
                    <a:pt x="769" y="110"/>
                  </a:lnTo>
                  <a:lnTo>
                    <a:pt x="658" y="0"/>
                  </a:lnTo>
                  <a:lnTo>
                    <a:pt x="547" y="110"/>
                  </a:lnTo>
                  <a:lnTo>
                    <a:pt x="446" y="214"/>
                  </a:lnTo>
                  <a:lnTo>
                    <a:pt x="0" y="657"/>
                  </a:lnTo>
                  <a:lnTo>
                    <a:pt x="658" y="1314"/>
                  </a:lnTo>
                  <a:lnTo>
                    <a:pt x="1101" y="869"/>
                  </a:lnTo>
                  <a:lnTo>
                    <a:pt x="1000" y="767"/>
                  </a:lnTo>
                  <a:lnTo>
                    <a:pt x="658" y="110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16"/>
            <p:cNvSpPr/>
            <p:nvPr/>
          </p:nvSpPr>
          <p:spPr>
            <a:xfrm>
              <a:off x="9209308" y="1614901"/>
              <a:ext cx="673069" cy="673069"/>
            </a:xfrm>
            <a:prstGeom prst="flowChartConnector">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7" name="Google Shape;357;p16"/>
            <p:cNvSpPr/>
            <p:nvPr/>
          </p:nvSpPr>
          <p:spPr>
            <a:xfrm>
              <a:off x="9188876" y="3874260"/>
              <a:ext cx="673069" cy="673069"/>
            </a:xfrm>
            <a:prstGeom prst="flowChartConnector">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58" name="Google Shape;358;p16"/>
            <p:cNvGrpSpPr/>
            <p:nvPr/>
          </p:nvGrpSpPr>
          <p:grpSpPr>
            <a:xfrm>
              <a:off x="9332487" y="1759186"/>
              <a:ext cx="385847" cy="374111"/>
              <a:chOff x="4411266" y="2303265"/>
              <a:chExt cx="325040" cy="315154"/>
            </a:xfrm>
          </p:grpSpPr>
          <p:sp>
            <p:nvSpPr>
              <p:cNvPr id="359" name="Google Shape;359;p16"/>
              <p:cNvSpPr/>
              <p:nvPr/>
            </p:nvSpPr>
            <p:spPr>
              <a:xfrm>
                <a:off x="4411266" y="2336007"/>
                <a:ext cx="291108" cy="282412"/>
              </a:xfrm>
              <a:custGeom>
                <a:avLst/>
                <a:gdLst/>
                <a:ahLst/>
                <a:cxnLst/>
                <a:rect l="l" t="t" r="r" b="b"/>
                <a:pathLst>
                  <a:path w="21600" h="21600" extrusionOk="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p16"/>
              <p:cNvSpPr/>
              <p:nvPr/>
            </p:nvSpPr>
            <p:spPr>
              <a:xfrm>
                <a:off x="4619625" y="2303265"/>
                <a:ext cx="116681" cy="113109"/>
              </a:xfrm>
              <a:custGeom>
                <a:avLst/>
                <a:gdLst/>
                <a:ahLst/>
                <a:cxnLst/>
                <a:rect l="l" t="t" r="r" b="b"/>
                <a:pathLst>
                  <a:path w="21600" h="21600" extrusionOk="0">
                    <a:moveTo>
                      <a:pt x="2667" y="0"/>
                    </a:moveTo>
                    <a:lnTo>
                      <a:pt x="21600" y="18933"/>
                    </a:lnTo>
                    <a:lnTo>
                      <a:pt x="18933" y="21600"/>
                    </a:lnTo>
                    <a:lnTo>
                      <a:pt x="0" y="2667"/>
                    </a:lnTo>
                    <a:lnTo>
                      <a:pt x="2667" y="0"/>
                    </a:lnTo>
                    <a:close/>
                    <a:moveTo>
                      <a:pt x="2667" y="0"/>
                    </a:moveTo>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 name="Google Shape;361;p16"/>
            <p:cNvGrpSpPr/>
            <p:nvPr/>
          </p:nvGrpSpPr>
          <p:grpSpPr>
            <a:xfrm>
              <a:off x="9312259" y="4032146"/>
              <a:ext cx="449123" cy="376096"/>
              <a:chOff x="5099051" y="3930651"/>
              <a:chExt cx="390525" cy="327025"/>
            </a:xfrm>
          </p:grpSpPr>
          <p:sp>
            <p:nvSpPr>
              <p:cNvPr id="362" name="Google Shape;362;p16"/>
              <p:cNvSpPr/>
              <p:nvPr/>
            </p:nvSpPr>
            <p:spPr>
              <a:xfrm>
                <a:off x="5165726" y="4027488"/>
                <a:ext cx="255588" cy="230188"/>
              </a:xfrm>
              <a:custGeom>
                <a:avLst/>
                <a:gdLst/>
                <a:ahLst/>
                <a:cxnLst/>
                <a:rect l="l" t="t" r="r" b="b"/>
                <a:pathLst>
                  <a:path w="161" h="145" extrusionOk="0">
                    <a:moveTo>
                      <a:pt x="0" y="62"/>
                    </a:moveTo>
                    <a:lnTo>
                      <a:pt x="0" y="145"/>
                    </a:lnTo>
                    <a:lnTo>
                      <a:pt x="31" y="145"/>
                    </a:lnTo>
                    <a:lnTo>
                      <a:pt x="130" y="145"/>
                    </a:lnTo>
                    <a:lnTo>
                      <a:pt x="161" y="145"/>
                    </a:lnTo>
                    <a:lnTo>
                      <a:pt x="161" y="62"/>
                    </a:lnTo>
                    <a:lnTo>
                      <a:pt x="81" y="0"/>
                    </a:lnTo>
                    <a:lnTo>
                      <a:pt x="0" y="6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p16"/>
              <p:cNvSpPr/>
              <p:nvPr/>
            </p:nvSpPr>
            <p:spPr>
              <a:xfrm>
                <a:off x="5099051" y="3930651"/>
                <a:ext cx="390525" cy="195263"/>
              </a:xfrm>
              <a:custGeom>
                <a:avLst/>
                <a:gdLst/>
                <a:ahLst/>
                <a:cxnLst/>
                <a:rect l="l" t="t" r="r" b="b"/>
                <a:pathLst>
                  <a:path w="246" h="123" extrusionOk="0">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4" name="Google Shape;364;p16"/>
            <p:cNvGrpSpPr/>
            <p:nvPr/>
          </p:nvGrpSpPr>
          <p:grpSpPr>
            <a:xfrm>
              <a:off x="7829900" y="2313250"/>
              <a:ext cx="3299700" cy="1136566"/>
              <a:chOff x="8218932" y="2313250"/>
              <a:chExt cx="3299700" cy="1136566"/>
            </a:xfrm>
          </p:grpSpPr>
          <p:sp>
            <p:nvSpPr>
              <p:cNvPr id="365" name="Google Shape;365;p16"/>
              <p:cNvSpPr/>
              <p:nvPr/>
            </p:nvSpPr>
            <p:spPr>
              <a:xfrm>
                <a:off x="8418750" y="2651777"/>
                <a:ext cx="3032249" cy="798039"/>
              </a:xfrm>
              <a:prstGeom prst="rect">
                <a:avLst/>
              </a:prstGeom>
              <a:noFill/>
              <a:ln>
                <a:noFill/>
              </a:ln>
            </p:spPr>
            <p:txBody>
              <a:bodyPr spcFirstLastPara="1" wrap="square" lIns="90000" tIns="46800" rIns="90000" bIns="46800" anchor="t" anchorCtr="0">
                <a:normAutofit/>
              </a:bodyPr>
              <a:lstStyle/>
              <a:p>
                <a:pPr marL="0" marR="0" lvl="0" indent="0" algn="ctr" rtl="0">
                  <a:lnSpc>
                    <a:spcPct val="120000"/>
                  </a:lnSpc>
                  <a:spcBef>
                    <a:spcPts val="0"/>
                  </a:spcBef>
                  <a:spcAft>
                    <a:spcPts val="0"/>
                  </a:spcAft>
                  <a:buClr>
                    <a:srgbClr val="000000"/>
                  </a:buClr>
                  <a:buSzPts val="935"/>
                  <a:buFont typeface="Arial"/>
                  <a:buNone/>
                </a:pPr>
                <a:r>
                  <a:rPr lang="en-US" sz="935" b="0" i="0" u="none" strike="noStrike" cap="none">
                    <a:solidFill>
                      <a:schemeClr val="dk1"/>
                    </a:solidFill>
                    <a:latin typeface="Arial"/>
                    <a:ea typeface="Arial"/>
                    <a:cs typeface="Arial"/>
                    <a:sym typeface="Arial"/>
                  </a:rPr>
                  <a:t>Utilizing additional QS ranking data, we linked university names with their rankings, providing a gauge for the influence of institutional prestige on academic impact.</a:t>
                </a:r>
                <a:endParaRPr sz="935" b="0" i="0" u="none" strike="noStrike" cap="none">
                  <a:solidFill>
                    <a:srgbClr val="000000"/>
                  </a:solidFill>
                  <a:latin typeface="Arial"/>
                  <a:ea typeface="Arial"/>
                  <a:cs typeface="Arial"/>
                  <a:sym typeface="Arial"/>
                </a:endParaRPr>
              </a:p>
            </p:txBody>
          </p:sp>
          <p:sp>
            <p:nvSpPr>
              <p:cNvPr id="366" name="Google Shape;366;p16"/>
              <p:cNvSpPr txBox="1"/>
              <p:nvPr/>
            </p:nvSpPr>
            <p:spPr>
              <a:xfrm>
                <a:off x="8218932" y="2313250"/>
                <a:ext cx="3299700" cy="338400"/>
              </a:xfrm>
              <a:prstGeom prst="rect">
                <a:avLst/>
              </a:prstGeom>
              <a:noFill/>
              <a:ln>
                <a:noFill/>
              </a:ln>
            </p:spPr>
            <p:txBody>
              <a:bodyPr spcFirstLastPara="1" wrap="square" lIns="90000" tIns="46800" rIns="90000" bIns="46800" anchor="t" anchorCtr="0">
                <a:normAutofit fontScale="92500"/>
              </a:bodyPr>
              <a:lstStyle/>
              <a:p>
                <a:pPr marL="0" marR="0" lvl="0" indent="0" algn="ctr" rtl="0">
                  <a:lnSpc>
                    <a:spcPct val="100000"/>
                  </a:lnSpc>
                  <a:spcBef>
                    <a:spcPts val="0"/>
                  </a:spcBef>
                  <a:spcAft>
                    <a:spcPts val="0"/>
                  </a:spcAft>
                  <a:buClr>
                    <a:srgbClr val="000000"/>
                  </a:buClr>
                  <a:buSzPct val="100000"/>
                  <a:buFont typeface="Arial"/>
                  <a:buNone/>
                </a:pPr>
                <a:r>
                  <a:rPr lang="en-US" sz="1600" b="1" i="0" u="none" strike="noStrike" cap="none">
                    <a:solidFill>
                      <a:schemeClr val="dk1"/>
                    </a:solidFill>
                    <a:latin typeface="Arial"/>
                    <a:ea typeface="Arial"/>
                    <a:cs typeface="Arial"/>
                    <a:sym typeface="Arial"/>
                  </a:rPr>
                  <a:t>Institutional Ranking Association</a:t>
                </a:r>
                <a:endParaRPr sz="1400" b="0" i="0" u="none" strike="noStrike" cap="none">
                  <a:solidFill>
                    <a:srgbClr val="000000"/>
                  </a:solidFill>
                  <a:latin typeface="Arial"/>
                  <a:ea typeface="Arial"/>
                  <a:cs typeface="Arial"/>
                  <a:sym typeface="Arial"/>
                </a:endParaRPr>
              </a:p>
            </p:txBody>
          </p:sp>
        </p:grpSp>
        <p:grpSp>
          <p:nvGrpSpPr>
            <p:cNvPr id="367" name="Google Shape;367;p16"/>
            <p:cNvGrpSpPr/>
            <p:nvPr/>
          </p:nvGrpSpPr>
          <p:grpSpPr>
            <a:xfrm>
              <a:off x="8029716" y="4547329"/>
              <a:ext cx="3032252" cy="1136575"/>
              <a:chOff x="8418747" y="4547329"/>
              <a:chExt cx="3032252" cy="1136575"/>
            </a:xfrm>
          </p:grpSpPr>
          <p:sp>
            <p:nvSpPr>
              <p:cNvPr id="368" name="Google Shape;368;p16"/>
              <p:cNvSpPr/>
              <p:nvPr/>
            </p:nvSpPr>
            <p:spPr>
              <a:xfrm>
                <a:off x="8418750" y="4885865"/>
                <a:ext cx="3032249" cy="798039"/>
              </a:xfrm>
              <a:prstGeom prst="rect">
                <a:avLst/>
              </a:prstGeom>
              <a:noFill/>
              <a:ln>
                <a:noFill/>
              </a:ln>
            </p:spPr>
            <p:txBody>
              <a:bodyPr spcFirstLastPara="1" wrap="square" lIns="90000" tIns="46800" rIns="90000" bIns="46800" anchor="t" anchorCtr="0">
                <a:normAutofit/>
              </a:bodyPr>
              <a:lstStyle/>
              <a:p>
                <a:pPr marL="0" marR="0" lvl="0" indent="0" algn="ctr" rtl="0">
                  <a:lnSpc>
                    <a:spcPct val="14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We applied one hot encoding on `gender` column, because this is a categorical column, and we do not perform any evaluation on it.</a:t>
                </a:r>
                <a:endParaRPr sz="1400" b="0" i="0" u="none" strike="noStrike" cap="none">
                  <a:solidFill>
                    <a:srgbClr val="000000"/>
                  </a:solidFill>
                  <a:latin typeface="Arial"/>
                  <a:ea typeface="Arial"/>
                  <a:cs typeface="Arial"/>
                  <a:sym typeface="Arial"/>
                </a:endParaRPr>
              </a:p>
            </p:txBody>
          </p:sp>
          <p:sp>
            <p:nvSpPr>
              <p:cNvPr id="369" name="Google Shape;369;p16"/>
              <p:cNvSpPr txBox="1"/>
              <p:nvPr/>
            </p:nvSpPr>
            <p:spPr>
              <a:xfrm>
                <a:off x="8418747" y="4547329"/>
                <a:ext cx="3032251" cy="338536"/>
              </a:xfrm>
              <a:prstGeom prst="rect">
                <a:avLst/>
              </a:prstGeom>
              <a:noFill/>
              <a:ln>
                <a:noFill/>
              </a:ln>
            </p:spPr>
            <p:txBody>
              <a:bodyPr spcFirstLastPara="1" wrap="square" lIns="90000" tIns="46800" rIns="90000" bIns="46800" anchor="t"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One Hot Encoding</a:t>
                </a:r>
                <a:endParaRPr sz="1600" b="1" i="0" u="none" strike="noStrike" cap="none">
                  <a:solidFill>
                    <a:schemeClr val="dk1"/>
                  </a:solidFill>
                  <a:latin typeface="Arial"/>
                  <a:ea typeface="Arial"/>
                  <a:cs typeface="Arial"/>
                  <a:sym typeface="Arial"/>
                </a:endParaRPr>
              </a:p>
            </p:txBody>
          </p:sp>
        </p:grpSp>
        <p:grpSp>
          <p:nvGrpSpPr>
            <p:cNvPr id="370" name="Google Shape;370;p16"/>
            <p:cNvGrpSpPr/>
            <p:nvPr/>
          </p:nvGrpSpPr>
          <p:grpSpPr>
            <a:xfrm>
              <a:off x="1142641" y="2328725"/>
              <a:ext cx="3266331" cy="1097224"/>
              <a:chOff x="1559928" y="2328725"/>
              <a:chExt cx="3266331" cy="1097224"/>
            </a:xfrm>
          </p:grpSpPr>
          <p:sp>
            <p:nvSpPr>
              <p:cNvPr id="371" name="Google Shape;371;p16"/>
              <p:cNvSpPr/>
              <p:nvPr/>
            </p:nvSpPr>
            <p:spPr>
              <a:xfrm>
                <a:off x="1559928" y="2627910"/>
                <a:ext cx="3032249" cy="798039"/>
              </a:xfrm>
              <a:prstGeom prst="rect">
                <a:avLst/>
              </a:prstGeom>
              <a:noFill/>
              <a:ln>
                <a:noFill/>
              </a:ln>
            </p:spPr>
            <p:txBody>
              <a:bodyPr spcFirstLastPara="1" wrap="square" lIns="90000" tIns="46800" rIns="90000" bIns="46800" anchor="t" anchorCtr="0">
                <a:normAutofit/>
              </a:bodyPr>
              <a:lstStyle/>
              <a:p>
                <a:pPr marL="0" marR="0" lvl="0" indent="0" algn="ctr" rtl="0">
                  <a:lnSpc>
                    <a:spcPct val="120000"/>
                  </a:lnSpc>
                  <a:spcBef>
                    <a:spcPts val="0"/>
                  </a:spcBef>
                  <a:spcAft>
                    <a:spcPts val="0"/>
                  </a:spcAft>
                  <a:buClr>
                    <a:srgbClr val="000000"/>
                  </a:buClr>
                  <a:buSzPts val="935"/>
                  <a:buFont typeface="Arial"/>
                  <a:buNone/>
                </a:pPr>
                <a:r>
                  <a:rPr lang="en-US" sz="864" b="0" i="0" u="none" strike="noStrike" cap="none">
                    <a:solidFill>
                      <a:schemeClr val="dk1"/>
                    </a:solidFill>
                    <a:latin typeface="Arial"/>
                    <a:ea typeface="Arial"/>
                    <a:cs typeface="Arial"/>
                    <a:sym typeface="Arial"/>
                  </a:rPr>
                  <a:t>We instituted a ranking system for academic titles, assigning numerical values according to their standing. 'Professor' is rated highest, whereas titles like 'Student' receive a lower rank, reflecting their academic status.</a:t>
                </a:r>
                <a:endParaRPr sz="864" b="0" i="0" u="none" strike="noStrike" cap="none">
                  <a:solidFill>
                    <a:srgbClr val="000000"/>
                  </a:solidFill>
                  <a:latin typeface="Arial"/>
                  <a:ea typeface="Arial"/>
                  <a:cs typeface="Arial"/>
                  <a:sym typeface="Arial"/>
                </a:endParaRPr>
              </a:p>
            </p:txBody>
          </p:sp>
          <p:sp>
            <p:nvSpPr>
              <p:cNvPr id="372" name="Google Shape;372;p16"/>
              <p:cNvSpPr txBox="1"/>
              <p:nvPr/>
            </p:nvSpPr>
            <p:spPr>
              <a:xfrm>
                <a:off x="1916259" y="2328725"/>
                <a:ext cx="2910000" cy="338700"/>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2121"/>
                    </a:solidFill>
                    <a:latin typeface="Roboto"/>
                    <a:ea typeface="Roboto"/>
                    <a:cs typeface="Roboto"/>
                    <a:sym typeface="Roboto"/>
                  </a:rPr>
                  <a:t>Academic Title Encoding</a:t>
                </a:r>
                <a:endParaRPr sz="1400" b="0" i="0" u="none" strike="noStrike" cap="none">
                  <a:solidFill>
                    <a:srgbClr val="000000"/>
                  </a:solidFill>
                  <a:latin typeface="Arial"/>
                  <a:ea typeface="Arial"/>
                  <a:cs typeface="Arial"/>
                  <a:sym typeface="Arial"/>
                </a:endParaRPr>
              </a:p>
            </p:txBody>
          </p:sp>
        </p:grpSp>
        <p:sp>
          <p:nvSpPr>
            <p:cNvPr id="373" name="Google Shape;373;p16"/>
            <p:cNvSpPr/>
            <p:nvPr/>
          </p:nvSpPr>
          <p:spPr>
            <a:xfrm>
              <a:off x="2330054" y="1616305"/>
              <a:ext cx="673069" cy="673069"/>
            </a:xfrm>
            <a:prstGeom prst="flowChartConnector">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4" name="Google Shape;374;p16"/>
            <p:cNvSpPr/>
            <p:nvPr/>
          </p:nvSpPr>
          <p:spPr>
            <a:xfrm>
              <a:off x="2330054" y="3872856"/>
              <a:ext cx="673069" cy="673069"/>
            </a:xfrm>
            <a:prstGeom prst="flowChartConnector">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75" name="Google Shape;375;p16"/>
            <p:cNvGrpSpPr/>
            <p:nvPr/>
          </p:nvGrpSpPr>
          <p:grpSpPr>
            <a:xfrm>
              <a:off x="2519732" y="1788827"/>
              <a:ext cx="334960" cy="337098"/>
              <a:chOff x="3886200" y="3605213"/>
              <a:chExt cx="1243013" cy="1250950"/>
            </a:xfrm>
          </p:grpSpPr>
          <p:sp>
            <p:nvSpPr>
              <p:cNvPr id="376" name="Google Shape;376;p16"/>
              <p:cNvSpPr/>
              <p:nvPr/>
            </p:nvSpPr>
            <p:spPr>
              <a:xfrm>
                <a:off x="4732338" y="3605213"/>
                <a:ext cx="174625" cy="263525"/>
              </a:xfrm>
              <a:custGeom>
                <a:avLst/>
                <a:gdLst/>
                <a:ahLst/>
                <a:cxnLst/>
                <a:rect l="l" t="t" r="r" b="b"/>
                <a:pathLst>
                  <a:path w="46" h="70" extrusionOk="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7" name="Google Shape;377;p16"/>
              <p:cNvSpPr/>
              <p:nvPr/>
            </p:nvSpPr>
            <p:spPr>
              <a:xfrm>
                <a:off x="3886200" y="3751263"/>
                <a:ext cx="1243013" cy="1104900"/>
              </a:xfrm>
              <a:custGeom>
                <a:avLst/>
                <a:gdLst/>
                <a:ahLst/>
                <a:cxnLst/>
                <a:rect l="l" t="t" r="r" b="b"/>
                <a:pathLst>
                  <a:path w="329" h="294" extrusionOk="0">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8" name="Google Shape;378;p16"/>
              <p:cNvSpPr/>
              <p:nvPr/>
            </p:nvSpPr>
            <p:spPr>
              <a:xfrm>
                <a:off x="4108450" y="3605213"/>
                <a:ext cx="174625" cy="263525"/>
              </a:xfrm>
              <a:custGeom>
                <a:avLst/>
                <a:gdLst/>
                <a:ahLst/>
                <a:cxnLst/>
                <a:rect l="l" t="t" r="r" b="b"/>
                <a:pathLst>
                  <a:path w="46" h="70" extrusionOk="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9" name="Google Shape;379;p16"/>
              <p:cNvSpPr/>
              <p:nvPr/>
            </p:nvSpPr>
            <p:spPr>
              <a:xfrm>
                <a:off x="4332288" y="4157663"/>
                <a:ext cx="139700" cy="123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6"/>
              <p:cNvSpPr/>
              <p:nvPr/>
            </p:nvSpPr>
            <p:spPr>
              <a:xfrm>
                <a:off x="4559300" y="4157663"/>
                <a:ext cx="139700" cy="123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16"/>
              <p:cNvSpPr/>
              <p:nvPr/>
            </p:nvSpPr>
            <p:spPr>
              <a:xfrm>
                <a:off x="4767263" y="4157663"/>
                <a:ext cx="139700" cy="123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2" name="Google Shape;382;p16"/>
              <p:cNvSpPr/>
              <p:nvPr/>
            </p:nvSpPr>
            <p:spPr>
              <a:xfrm>
                <a:off x="4332288" y="4364038"/>
                <a:ext cx="139700" cy="1206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3" name="Google Shape;383;p16"/>
              <p:cNvSpPr/>
              <p:nvPr/>
            </p:nvSpPr>
            <p:spPr>
              <a:xfrm>
                <a:off x="4559300" y="4364038"/>
                <a:ext cx="139700" cy="1206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4" name="Google Shape;384;p16"/>
              <p:cNvSpPr/>
              <p:nvPr/>
            </p:nvSpPr>
            <p:spPr>
              <a:xfrm>
                <a:off x="4767263" y="4364038"/>
                <a:ext cx="139700" cy="1206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5" name="Google Shape;385;p16"/>
              <p:cNvSpPr/>
              <p:nvPr/>
            </p:nvSpPr>
            <p:spPr>
              <a:xfrm>
                <a:off x="4332288" y="4570413"/>
                <a:ext cx="139700" cy="1254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Google Shape;386;p16"/>
              <p:cNvSpPr/>
              <p:nvPr/>
            </p:nvSpPr>
            <p:spPr>
              <a:xfrm>
                <a:off x="4108450" y="4364038"/>
                <a:ext cx="141288" cy="1206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7" name="Google Shape;387;p16"/>
              <p:cNvSpPr/>
              <p:nvPr/>
            </p:nvSpPr>
            <p:spPr>
              <a:xfrm>
                <a:off x="4108450" y="4570413"/>
                <a:ext cx="141288" cy="1254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8" name="Google Shape;388;p16"/>
              <p:cNvSpPr/>
              <p:nvPr/>
            </p:nvSpPr>
            <p:spPr>
              <a:xfrm>
                <a:off x="4559300" y="4570413"/>
                <a:ext cx="139700" cy="1254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9" name="Google Shape;389;p16"/>
              <p:cNvSpPr/>
              <p:nvPr/>
            </p:nvSpPr>
            <p:spPr>
              <a:xfrm>
                <a:off x="4767263" y="4570413"/>
                <a:ext cx="139700" cy="1254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90" name="Google Shape;390;p16"/>
            <p:cNvSpPr/>
            <p:nvPr/>
          </p:nvSpPr>
          <p:spPr>
            <a:xfrm flipH="1">
              <a:off x="2463724" y="4032220"/>
              <a:ext cx="401135" cy="352142"/>
            </a:xfrm>
            <a:custGeom>
              <a:avLst/>
              <a:gdLst/>
              <a:ahLst/>
              <a:cxnLst/>
              <a:rect l="l" t="t" r="r" b="b"/>
              <a:pathLst>
                <a:path w="111" h="97" extrusionOk="0">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91" name="Google Shape;391;p16"/>
            <p:cNvGrpSpPr/>
            <p:nvPr/>
          </p:nvGrpSpPr>
          <p:grpSpPr>
            <a:xfrm>
              <a:off x="1142636" y="4545925"/>
              <a:ext cx="3032254" cy="1136575"/>
              <a:chOff x="1559926" y="4545925"/>
              <a:chExt cx="3032254" cy="1136575"/>
            </a:xfrm>
          </p:grpSpPr>
          <p:sp>
            <p:nvSpPr>
              <p:cNvPr id="392" name="Google Shape;392;p16"/>
              <p:cNvSpPr/>
              <p:nvPr/>
            </p:nvSpPr>
            <p:spPr>
              <a:xfrm>
                <a:off x="1559930" y="4884461"/>
                <a:ext cx="3032250" cy="798039"/>
              </a:xfrm>
              <a:prstGeom prst="rect">
                <a:avLst/>
              </a:prstGeom>
              <a:noFill/>
              <a:ln>
                <a:noFill/>
              </a:ln>
            </p:spPr>
            <p:txBody>
              <a:bodyPr spcFirstLastPara="1" wrap="square" lIns="90000" tIns="46800" rIns="90000" bIns="46800" anchor="t" anchorCtr="0">
                <a:normAutofit/>
              </a:bodyPr>
              <a:lstStyle/>
              <a:p>
                <a:pPr marL="0" marR="0" lvl="0" indent="0" algn="ctr" rtl="0">
                  <a:lnSpc>
                    <a:spcPct val="110000"/>
                  </a:lnSpc>
                  <a:spcBef>
                    <a:spcPts val="0"/>
                  </a:spcBef>
                  <a:spcAft>
                    <a:spcPts val="0"/>
                  </a:spcAft>
                  <a:buClr>
                    <a:srgbClr val="000000"/>
                  </a:buClr>
                  <a:buSzPts val="770"/>
                  <a:buFont typeface="Arial"/>
                  <a:buNone/>
                </a:pPr>
                <a:r>
                  <a:rPr lang="en-US" sz="770" b="0" i="0" u="none" strike="noStrike" cap="none">
                    <a:solidFill>
                      <a:schemeClr val="dk1"/>
                    </a:solidFill>
                    <a:latin typeface="Arial"/>
                    <a:ea typeface="Arial"/>
                    <a:cs typeface="Arial"/>
                    <a:sym typeface="Arial"/>
                  </a:rPr>
                  <a:t>We used the GDP ranking to encode the country. Encoding countries with GDP ranking is a logical approach, representing economic status, which correlates with research infrastructure and academic resources.</a:t>
                </a:r>
                <a:endParaRPr sz="770" b="0" i="0" u="none" strike="noStrike" cap="none">
                  <a:solidFill>
                    <a:srgbClr val="000000"/>
                  </a:solidFill>
                  <a:latin typeface="Arial"/>
                  <a:ea typeface="Arial"/>
                  <a:cs typeface="Arial"/>
                  <a:sym typeface="Arial"/>
                </a:endParaRPr>
              </a:p>
            </p:txBody>
          </p:sp>
          <p:sp>
            <p:nvSpPr>
              <p:cNvPr id="393" name="Google Shape;393;p16"/>
              <p:cNvSpPr txBox="1"/>
              <p:nvPr/>
            </p:nvSpPr>
            <p:spPr>
              <a:xfrm>
                <a:off x="1559926" y="4545925"/>
                <a:ext cx="3032253" cy="338536"/>
              </a:xfrm>
              <a:prstGeom prst="rect">
                <a:avLst/>
              </a:prstGeom>
              <a:noFill/>
              <a:ln>
                <a:noFill/>
              </a:ln>
            </p:spPr>
            <p:txBody>
              <a:bodyPr spcFirstLastPara="1" wrap="square" lIns="90000" tIns="46800" rIns="90000" bIns="46800" anchor="t"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Country GDP</a:t>
                </a:r>
                <a:endParaRPr sz="1400" b="0" i="0" u="none" strike="noStrike" cap="none">
                  <a:solidFill>
                    <a:srgbClr val="000000"/>
                  </a:solidFill>
                  <a:latin typeface="Arial"/>
                  <a:ea typeface="Arial"/>
                  <a:cs typeface="Arial"/>
                  <a:sym typeface="Arial"/>
                </a:endParaRPr>
              </a:p>
            </p:txBody>
          </p:sp>
        </p:grpSp>
      </p:grpSp>
      <p:sp>
        <p:nvSpPr>
          <p:cNvPr id="394" name="Google Shape;394;p16"/>
          <p:cNvSpPr/>
          <p:nvPr/>
        </p:nvSpPr>
        <p:spPr>
          <a:xfrm>
            <a:off x="11145307" y="437356"/>
            <a:ext cx="744464" cy="64728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395" name="Google Shape;395;p16"/>
          <p:cNvSpPr/>
          <p:nvPr/>
        </p:nvSpPr>
        <p:spPr>
          <a:xfrm>
            <a:off x="10856997" y="7"/>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p:nvPr/>
        </p:nvSpPr>
        <p:spPr>
          <a:xfrm>
            <a:off x="0" y="649357"/>
            <a:ext cx="11953461" cy="8613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1" name="Google Shape;401;p17"/>
          <p:cNvSpPr txBox="1">
            <a:spLocks noGrp="1"/>
          </p:cNvSpPr>
          <p:nvPr>
            <p:ph type="title"/>
          </p:nvPr>
        </p:nvSpPr>
        <p:spPr>
          <a:xfrm>
            <a:off x="669924" y="-63224"/>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Preparation for Modeling</a:t>
            </a:r>
            <a:endParaRPr/>
          </a:p>
        </p:txBody>
      </p:sp>
      <p:sp>
        <p:nvSpPr>
          <p:cNvPr id="402" name="Google Shape;402;p1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grpSp>
        <p:nvGrpSpPr>
          <p:cNvPr id="403" name="Google Shape;403;p17"/>
          <p:cNvGrpSpPr/>
          <p:nvPr/>
        </p:nvGrpSpPr>
        <p:grpSpPr>
          <a:xfrm>
            <a:off x="0" y="0"/>
            <a:ext cx="12192000" cy="6011626"/>
            <a:chOff x="0" y="0"/>
            <a:chExt cx="12192000" cy="6011626"/>
          </a:xfrm>
        </p:grpSpPr>
        <p:sp>
          <p:nvSpPr>
            <p:cNvPr id="404" name="Google Shape;404;p17"/>
            <p:cNvSpPr/>
            <p:nvPr/>
          </p:nvSpPr>
          <p:spPr>
            <a:xfrm>
              <a:off x="5731559" y="0"/>
              <a:ext cx="6460441" cy="5740400"/>
            </a:xfrm>
            <a:custGeom>
              <a:avLst/>
              <a:gdLst/>
              <a:ahLst/>
              <a:cxnLst/>
              <a:rect l="l" t="t" r="r" b="b"/>
              <a:pathLst>
                <a:path w="5811371" h="5163671" extrusionOk="0">
                  <a:moveTo>
                    <a:pt x="3048000" y="0"/>
                  </a:moveTo>
                  <a:lnTo>
                    <a:pt x="5811371" y="0"/>
                  </a:lnTo>
                  <a:lnTo>
                    <a:pt x="5811371" y="5163671"/>
                  </a:lnTo>
                  <a:lnTo>
                    <a:pt x="3048000" y="5163671"/>
                  </a:lnTo>
                  <a:close/>
                  <a:moveTo>
                    <a:pt x="0" y="0"/>
                  </a:moveTo>
                  <a:lnTo>
                    <a:pt x="2763371" y="0"/>
                  </a:lnTo>
                  <a:lnTo>
                    <a:pt x="2763371" y="2976283"/>
                  </a:lnTo>
                  <a:lnTo>
                    <a:pt x="0" y="2976283"/>
                  </a:lnTo>
                  <a:close/>
                </a:path>
              </a:pathLst>
            </a:custGeom>
            <a:blipFill rotWithShape="1">
              <a:blip r:embed="rId3">
                <a:alphaModFix/>
              </a:blip>
              <a:stretch>
                <a:fillRect l="-18531" r="-1880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Arial"/>
                <a:ea typeface="Arial"/>
                <a:cs typeface="Arial"/>
                <a:sym typeface="Arial"/>
              </a:endParaRPr>
            </a:p>
          </p:txBody>
        </p:sp>
        <p:sp>
          <p:nvSpPr>
            <p:cNvPr id="405" name="Google Shape;405;p17"/>
            <p:cNvSpPr/>
            <p:nvPr/>
          </p:nvSpPr>
          <p:spPr>
            <a:xfrm>
              <a:off x="0" y="4163125"/>
              <a:ext cx="596900" cy="1351990"/>
            </a:xfrm>
            <a:prstGeom prst="homePlate">
              <a:avLst>
                <a:gd name="adj" fmla="val 50000"/>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Arial"/>
                <a:ea typeface="Arial"/>
                <a:cs typeface="Arial"/>
                <a:sym typeface="Arial"/>
              </a:endParaRPr>
            </a:p>
          </p:txBody>
        </p:sp>
        <p:grpSp>
          <p:nvGrpSpPr>
            <p:cNvPr id="406" name="Google Shape;406;p17"/>
            <p:cNvGrpSpPr/>
            <p:nvPr/>
          </p:nvGrpSpPr>
          <p:grpSpPr>
            <a:xfrm>
              <a:off x="660400" y="1498984"/>
              <a:ext cx="4813300" cy="4512642"/>
              <a:chOff x="660400" y="1498984"/>
              <a:chExt cx="4813300" cy="4512642"/>
            </a:xfrm>
          </p:grpSpPr>
          <p:sp>
            <p:nvSpPr>
              <p:cNvPr id="407" name="Google Shape;407;p17"/>
              <p:cNvSpPr txBox="1"/>
              <p:nvPr/>
            </p:nvSpPr>
            <p:spPr>
              <a:xfrm>
                <a:off x="660400" y="1498984"/>
                <a:ext cx="4813300" cy="49839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Create Training &amp; Test Data</a:t>
                </a:r>
                <a:endParaRPr sz="1400" b="0" i="0" u="none" strike="noStrike" cap="none">
                  <a:solidFill>
                    <a:srgbClr val="000000"/>
                  </a:solidFill>
                  <a:latin typeface="Arial"/>
                  <a:ea typeface="Arial"/>
                  <a:cs typeface="Arial"/>
                  <a:sym typeface="Arial"/>
                </a:endParaRPr>
              </a:p>
            </p:txBody>
          </p:sp>
          <p:sp>
            <p:nvSpPr>
              <p:cNvPr id="408" name="Google Shape;408;p17"/>
              <p:cNvSpPr txBox="1"/>
              <p:nvPr/>
            </p:nvSpPr>
            <p:spPr>
              <a:xfrm>
                <a:off x="660400" y="2066070"/>
                <a:ext cx="4813300" cy="92962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We split our datasets in </a:t>
                </a:r>
                <a:r>
                  <a:rPr lang="en-US" sz="1400" b="1" i="0" u="none" strike="noStrike" cap="none">
                    <a:solidFill>
                      <a:schemeClr val="dk1"/>
                    </a:solidFill>
                    <a:latin typeface="Arial"/>
                    <a:ea typeface="Arial"/>
                    <a:cs typeface="Arial"/>
                    <a:sym typeface="Arial"/>
                  </a:rPr>
                  <a:t>80-20 ratio</a:t>
                </a:r>
                <a:r>
                  <a:rPr lang="en-US" sz="1400" b="0" i="0" u="none" strike="noStrike" cap="none">
                    <a:solidFill>
                      <a:schemeClr val="dk1"/>
                    </a:solidFill>
                    <a:latin typeface="Arial"/>
                    <a:ea typeface="Arial"/>
                    <a:cs typeface="Arial"/>
                    <a:sym typeface="Arial"/>
                  </a:rPr>
                  <a:t>. This is a highly conventional split ratio. In the interest of producing reproducible results, we set our </a:t>
                </a:r>
                <a:r>
                  <a:rPr lang="en-US" sz="1400" b="1" i="0" u="none" strike="noStrike" cap="none">
                    <a:solidFill>
                      <a:schemeClr val="dk1"/>
                    </a:solidFill>
                    <a:latin typeface="Arial"/>
                    <a:ea typeface="Arial"/>
                    <a:cs typeface="Arial"/>
                    <a:sym typeface="Arial"/>
                  </a:rPr>
                  <a:t>seed = 42</a:t>
                </a: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09" name="Google Shape;409;p17"/>
              <p:cNvSpPr txBox="1"/>
              <p:nvPr/>
            </p:nvSpPr>
            <p:spPr>
              <a:xfrm>
                <a:off x="660400" y="3550194"/>
                <a:ext cx="4813300" cy="49839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Principle Component Analysis (PCA)</a:t>
                </a:r>
                <a:endParaRPr sz="1400" b="0" i="0" u="none" strike="noStrike" cap="none">
                  <a:solidFill>
                    <a:srgbClr val="000000"/>
                  </a:solidFill>
                  <a:latin typeface="Arial"/>
                  <a:ea typeface="Arial"/>
                  <a:cs typeface="Arial"/>
                  <a:sym typeface="Arial"/>
                </a:endParaRPr>
              </a:p>
            </p:txBody>
          </p:sp>
          <p:sp>
            <p:nvSpPr>
              <p:cNvPr id="410" name="Google Shape;410;p17"/>
              <p:cNvSpPr txBox="1"/>
              <p:nvPr/>
            </p:nvSpPr>
            <p:spPr>
              <a:xfrm>
                <a:off x="660400" y="4163125"/>
                <a:ext cx="4813300" cy="18485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We want see whether the application of PCA can help improve the performance of our model.</a:t>
                </a:r>
                <a:br>
                  <a:rPr lang="en-US"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We need to </a:t>
                </a:r>
                <a:r>
                  <a:rPr lang="en-US" sz="1400" b="1" i="0" u="none" strike="noStrike" cap="none">
                    <a:solidFill>
                      <a:schemeClr val="dk1"/>
                    </a:solidFill>
                    <a:latin typeface="Arial"/>
                    <a:ea typeface="Arial"/>
                    <a:cs typeface="Arial"/>
                    <a:sym typeface="Arial"/>
                  </a:rPr>
                  <a:t>standardize</a:t>
                </a:r>
                <a:r>
                  <a:rPr lang="en-US" sz="1400" b="0" i="0" u="none" strike="noStrike" cap="none">
                    <a:solidFill>
                      <a:schemeClr val="dk1"/>
                    </a:solidFill>
                    <a:latin typeface="Arial"/>
                    <a:ea typeface="Arial"/>
                    <a:cs typeface="Arial"/>
                    <a:sym typeface="Arial"/>
                  </a:rPr>
                  <a:t> both datasets before applying PCA. The reason for standardizing is because PCA is </a:t>
                </a:r>
                <a:r>
                  <a:rPr lang="en-US" sz="1400" b="1" i="0" u="none" strike="noStrike" cap="none">
                    <a:solidFill>
                      <a:schemeClr val="dk1"/>
                    </a:solidFill>
                    <a:latin typeface="Arial"/>
                    <a:ea typeface="Arial"/>
                    <a:cs typeface="Arial"/>
                    <a:sym typeface="Arial"/>
                  </a:rPr>
                  <a:t>not scale-invariant</a:t>
                </a:r>
                <a:r>
                  <a:rPr lang="en-US" sz="1400" b="0" i="0" u="none" strike="noStrike" cap="none">
                    <a:solidFill>
                      <a:schemeClr val="dk1"/>
                    </a:solidFill>
                    <a:latin typeface="Arial"/>
                    <a:ea typeface="Arial"/>
                    <a:cs typeface="Arial"/>
                    <a:sym typeface="Arial"/>
                  </a:rPr>
                  <a:t>. We also used visualization to find the best component number, </a:t>
                </a:r>
                <a:r>
                  <a:rPr lang="en-US" sz="1400" b="1" i="0" u="none" strike="noStrike" cap="none">
                    <a:solidFill>
                      <a:schemeClr val="dk1"/>
                    </a:solidFill>
                    <a:latin typeface="Arial"/>
                    <a:ea typeface="Arial"/>
                    <a:cs typeface="Arial"/>
                    <a:sym typeface="Arial"/>
                  </a:rPr>
                  <a:t>which is 5</a:t>
                </a: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grpSp>
      <p:sp>
        <p:nvSpPr>
          <p:cNvPr id="411" name="Google Shape;411;p17"/>
          <p:cNvSpPr txBox="1"/>
          <p:nvPr/>
        </p:nvSpPr>
        <p:spPr>
          <a:xfrm>
            <a:off x="3843130" y="2557670"/>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p17"/>
          <p:cNvSpPr txBox="1"/>
          <p:nvPr/>
        </p:nvSpPr>
        <p:spPr>
          <a:xfrm>
            <a:off x="4929809" y="1020417"/>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13" name="Google Shape;413;p17"/>
          <p:cNvPicPr preferRelativeResize="0"/>
          <p:nvPr/>
        </p:nvPicPr>
        <p:blipFill rotWithShape="1">
          <a:blip r:embed="rId4">
            <a:alphaModFix/>
          </a:blip>
          <a:srcRect/>
          <a:stretch/>
        </p:blipFill>
        <p:spPr>
          <a:xfrm>
            <a:off x="5537200" y="3550194"/>
            <a:ext cx="3316964" cy="2658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Base Line Model: Linear Regression</a:t>
            </a:r>
            <a:endParaRPr/>
          </a:p>
        </p:txBody>
      </p:sp>
      <p:sp>
        <p:nvSpPr>
          <p:cNvPr id="427" name="Google Shape;427;p41"/>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grpSp>
        <p:nvGrpSpPr>
          <p:cNvPr id="428" name="Google Shape;428;p41" descr="OQAAAB+LCAAAAAAABACrVlIpqSxIVbJSCs5NLCpxyUxML0rM9SxJzVXSUfJMUbLKK83J0VFyysxLycxLdy/KLy0oVrKKjq0FALpUkis5AAAA" title="iSlide™ 版权声明  COPYRIGHT NOTICE"/>
          <p:cNvGrpSpPr/>
          <p:nvPr/>
        </p:nvGrpSpPr>
        <p:grpSpPr>
          <a:xfrm>
            <a:off x="965999" y="1818524"/>
            <a:ext cx="10293963" cy="4838178"/>
            <a:chOff x="965999" y="1818524"/>
            <a:chExt cx="10293963" cy="4838178"/>
          </a:xfrm>
        </p:grpSpPr>
        <p:grpSp>
          <p:nvGrpSpPr>
            <p:cNvPr id="429" name="Google Shape;429;p41"/>
            <p:cNvGrpSpPr/>
            <p:nvPr/>
          </p:nvGrpSpPr>
          <p:grpSpPr>
            <a:xfrm>
              <a:off x="5671456" y="3344896"/>
              <a:ext cx="5588506" cy="3311806"/>
              <a:chOff x="2555776" y="2204864"/>
              <a:chExt cx="3456384" cy="3456384"/>
            </a:xfrm>
          </p:grpSpPr>
          <p:sp>
            <p:nvSpPr>
              <p:cNvPr id="430" name="Google Shape;430;p41"/>
              <p:cNvSpPr/>
              <p:nvPr/>
            </p:nvSpPr>
            <p:spPr>
              <a:xfrm>
                <a:off x="2555776" y="2204864"/>
                <a:ext cx="3456384" cy="3456384"/>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1"/>
              <p:cNvSpPr/>
              <p:nvPr/>
            </p:nvSpPr>
            <p:spPr>
              <a:xfrm>
                <a:off x="2652028" y="2302296"/>
                <a:ext cx="3263879" cy="3263879"/>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1"/>
              <p:cNvSpPr/>
              <p:nvPr/>
            </p:nvSpPr>
            <p:spPr>
              <a:xfrm>
                <a:off x="2927938" y="2577026"/>
                <a:ext cx="2712060" cy="271206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1"/>
              <p:cNvSpPr/>
              <p:nvPr/>
            </p:nvSpPr>
            <p:spPr>
              <a:xfrm>
                <a:off x="3298562" y="2948830"/>
                <a:ext cx="1970812" cy="1970812"/>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1"/>
              <p:cNvSpPr/>
              <p:nvPr/>
            </p:nvSpPr>
            <p:spPr>
              <a:xfrm>
                <a:off x="3743908" y="3392996"/>
                <a:ext cx="1080120" cy="1080120"/>
              </a:xfrm>
              <a:prstGeom prst="ellipse">
                <a:avLst/>
              </a:prstGeom>
              <a:solidFill>
                <a:srgbClr val="FFFFF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1"/>
              <p:cNvSpPr/>
              <p:nvPr/>
            </p:nvSpPr>
            <p:spPr>
              <a:xfrm>
                <a:off x="3851672" y="3500760"/>
                <a:ext cx="864592" cy="864592"/>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 name="Google Shape;436;p41"/>
            <p:cNvSpPr/>
            <p:nvPr/>
          </p:nvSpPr>
          <p:spPr>
            <a:xfrm rot="10800000" flipH="1">
              <a:off x="7680268" y="3965082"/>
              <a:ext cx="1570880" cy="1034765"/>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437" name="Google Shape;437;p41"/>
            <p:cNvSpPr/>
            <p:nvPr/>
          </p:nvSpPr>
          <p:spPr>
            <a:xfrm>
              <a:off x="7691897" y="3832022"/>
              <a:ext cx="1572172" cy="133059"/>
            </a:xfrm>
            <a:custGeom>
              <a:avLst/>
              <a:gdLst/>
              <a:ahLst/>
              <a:cxnLst/>
              <a:rect l="l" t="t" r="r" b="b"/>
              <a:pathLst>
                <a:path w="1640851" h="137774" extrusionOk="0">
                  <a:moveTo>
                    <a:pt x="144379" y="0"/>
                  </a:moveTo>
                  <a:lnTo>
                    <a:pt x="1544599" y="0"/>
                  </a:lnTo>
                  <a:lnTo>
                    <a:pt x="1640851" y="137774"/>
                  </a:lnTo>
                  <a:lnTo>
                    <a:pt x="0" y="137774"/>
                  </a:lnTo>
                  <a:lnTo>
                    <a:pt x="144379" y="0"/>
                  </a:lnTo>
                  <a:close/>
                </a:path>
              </a:pathLst>
            </a:custGeom>
            <a:solidFill>
              <a:srgbClr val="6362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1"/>
            <p:cNvSpPr/>
            <p:nvPr/>
          </p:nvSpPr>
          <p:spPr>
            <a:xfrm>
              <a:off x="6991717" y="2975532"/>
              <a:ext cx="2933772" cy="899121"/>
            </a:xfrm>
            <a:custGeom>
              <a:avLst/>
              <a:gdLst/>
              <a:ahLst/>
              <a:cxnLst/>
              <a:rect l="l" t="t" r="r" b="b"/>
              <a:pathLst>
                <a:path w="3061735" h="937284" extrusionOk="0">
                  <a:moveTo>
                    <a:pt x="0" y="0"/>
                  </a:moveTo>
                  <a:lnTo>
                    <a:pt x="3061735" y="0"/>
                  </a:lnTo>
                  <a:lnTo>
                    <a:pt x="2493758" y="937284"/>
                  </a:lnTo>
                  <a:lnTo>
                    <a:pt x="567977" y="937284"/>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439" name="Google Shape;439;p41"/>
            <p:cNvSpPr/>
            <p:nvPr/>
          </p:nvSpPr>
          <p:spPr>
            <a:xfrm>
              <a:off x="6361300" y="1950292"/>
              <a:ext cx="4186857" cy="897830"/>
            </a:xfrm>
            <a:custGeom>
              <a:avLst/>
              <a:gdLst/>
              <a:ahLst/>
              <a:cxnLst/>
              <a:rect l="l" t="t" r="r" b="b"/>
              <a:pathLst>
                <a:path w="4370803" h="937284" extrusionOk="0">
                  <a:moveTo>
                    <a:pt x="0" y="0"/>
                  </a:moveTo>
                  <a:lnTo>
                    <a:pt x="4370803" y="0"/>
                  </a:lnTo>
                  <a:lnTo>
                    <a:pt x="3802825" y="937284"/>
                  </a:lnTo>
                  <a:lnTo>
                    <a:pt x="567978" y="93728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440" name="Google Shape;440;p41"/>
            <p:cNvSpPr/>
            <p:nvPr/>
          </p:nvSpPr>
          <p:spPr>
            <a:xfrm>
              <a:off x="6994301" y="2843765"/>
              <a:ext cx="2933772" cy="131768"/>
            </a:xfrm>
            <a:custGeom>
              <a:avLst/>
              <a:gdLst/>
              <a:ahLst/>
              <a:cxnLst/>
              <a:rect l="l" t="t" r="r" b="b"/>
              <a:pathLst>
                <a:path w="1640851" h="137774" extrusionOk="0">
                  <a:moveTo>
                    <a:pt x="144379" y="0"/>
                  </a:moveTo>
                  <a:lnTo>
                    <a:pt x="1544599" y="0"/>
                  </a:lnTo>
                  <a:lnTo>
                    <a:pt x="1640851" y="137774"/>
                  </a:lnTo>
                  <a:lnTo>
                    <a:pt x="0" y="137774"/>
                  </a:lnTo>
                  <a:lnTo>
                    <a:pt x="144379" y="0"/>
                  </a:lnTo>
                  <a:close/>
                </a:path>
              </a:pathLst>
            </a:custGeom>
            <a:solidFill>
              <a:srgbClr val="1D97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1"/>
            <p:cNvSpPr/>
            <p:nvPr/>
          </p:nvSpPr>
          <p:spPr>
            <a:xfrm>
              <a:off x="6361300" y="1818524"/>
              <a:ext cx="4186857" cy="131768"/>
            </a:xfrm>
            <a:custGeom>
              <a:avLst/>
              <a:gdLst/>
              <a:ahLst/>
              <a:cxnLst/>
              <a:rect l="l" t="t" r="r" b="b"/>
              <a:pathLst>
                <a:path w="1640851" h="137774" extrusionOk="0">
                  <a:moveTo>
                    <a:pt x="144379" y="0"/>
                  </a:moveTo>
                  <a:lnTo>
                    <a:pt x="1544599" y="0"/>
                  </a:lnTo>
                  <a:lnTo>
                    <a:pt x="1640851" y="137774"/>
                  </a:lnTo>
                  <a:lnTo>
                    <a:pt x="0" y="137774"/>
                  </a:lnTo>
                  <a:lnTo>
                    <a:pt x="144379" y="0"/>
                  </a:lnTo>
                  <a:close/>
                </a:path>
              </a:pathLst>
            </a:custGeom>
            <a:solidFill>
              <a:srgbClr val="0D77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1"/>
            <p:cNvSpPr txBox="1"/>
            <p:nvPr/>
          </p:nvSpPr>
          <p:spPr>
            <a:xfrm>
              <a:off x="7864027" y="2122007"/>
              <a:ext cx="1227912" cy="554400"/>
            </a:xfrm>
            <a:prstGeom prst="rect">
              <a:avLst/>
            </a:prstGeom>
            <a:no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Without PCA</a:t>
              </a:r>
              <a:endParaRPr sz="1400" b="1" i="0" u="none" strike="noStrike" cap="none">
                <a:solidFill>
                  <a:schemeClr val="lt1"/>
                </a:solidFill>
                <a:latin typeface="Arial"/>
                <a:ea typeface="Arial"/>
                <a:cs typeface="Arial"/>
                <a:sym typeface="Arial"/>
              </a:endParaRPr>
            </a:p>
          </p:txBody>
        </p:sp>
        <p:sp>
          <p:nvSpPr>
            <p:cNvPr id="443" name="Google Shape;443;p41"/>
            <p:cNvSpPr txBox="1"/>
            <p:nvPr/>
          </p:nvSpPr>
          <p:spPr>
            <a:xfrm>
              <a:off x="7864027" y="3149212"/>
              <a:ext cx="1227912" cy="554400"/>
            </a:xfrm>
            <a:prstGeom prst="rect">
              <a:avLst/>
            </a:prstGeom>
            <a:no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With PCA</a:t>
              </a:r>
              <a:endParaRPr sz="1600" b="1" i="0" u="none" strike="noStrike" cap="none">
                <a:solidFill>
                  <a:schemeClr val="lt1"/>
                </a:solidFill>
                <a:latin typeface="Arial"/>
                <a:ea typeface="Arial"/>
                <a:cs typeface="Arial"/>
                <a:sym typeface="Arial"/>
              </a:endParaRPr>
            </a:p>
          </p:txBody>
        </p:sp>
        <p:sp>
          <p:nvSpPr>
            <p:cNvPr id="444" name="Google Shape;444;p41"/>
            <p:cNvSpPr txBox="1"/>
            <p:nvPr/>
          </p:nvSpPr>
          <p:spPr>
            <a:xfrm>
              <a:off x="7864027" y="4033275"/>
              <a:ext cx="1227912" cy="554400"/>
            </a:xfrm>
            <a:prstGeom prst="rect">
              <a:avLst/>
            </a:prstGeom>
            <a:noFill/>
            <a:ln>
              <a:noFill/>
            </a:ln>
          </p:spPr>
          <p:txBody>
            <a:bodyPr spcFirstLastPara="1" wrap="square" lIns="90000" tIns="46800" rIns="90000" bIns="46800" anchor="ctr" anchorCtr="0">
              <a:norm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Coefficient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Analysis</a:t>
              </a:r>
              <a:endParaRPr sz="1200" b="1" i="0" u="none" strike="noStrike" cap="none">
                <a:solidFill>
                  <a:schemeClr val="lt1"/>
                </a:solidFill>
                <a:latin typeface="Arial"/>
                <a:ea typeface="Arial"/>
                <a:cs typeface="Arial"/>
                <a:sym typeface="Arial"/>
              </a:endParaRPr>
            </a:p>
          </p:txBody>
        </p:sp>
        <p:grpSp>
          <p:nvGrpSpPr>
            <p:cNvPr id="445" name="Google Shape;445;p41"/>
            <p:cNvGrpSpPr/>
            <p:nvPr/>
          </p:nvGrpSpPr>
          <p:grpSpPr>
            <a:xfrm>
              <a:off x="6361300" y="2139714"/>
              <a:ext cx="518988" cy="518986"/>
              <a:chOff x="5839622" y="2191652"/>
              <a:chExt cx="522378" cy="522378"/>
            </a:xfrm>
          </p:grpSpPr>
          <p:sp>
            <p:nvSpPr>
              <p:cNvPr id="446" name="Google Shape;446;p41"/>
              <p:cNvSpPr/>
              <p:nvPr/>
            </p:nvSpPr>
            <p:spPr>
              <a:xfrm>
                <a:off x="5839622" y="2191652"/>
                <a:ext cx="522378" cy="522378"/>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7" name="Google Shape;447;p41"/>
              <p:cNvSpPr/>
              <p:nvPr/>
            </p:nvSpPr>
            <p:spPr>
              <a:xfrm>
                <a:off x="5954522" y="2350040"/>
                <a:ext cx="292579" cy="205596"/>
              </a:xfrm>
              <a:custGeom>
                <a:avLst/>
                <a:gdLst/>
                <a:ahLst/>
                <a:cxnLst/>
                <a:rect l="l" t="t" r="r" b="b"/>
                <a:pathLst>
                  <a:path w="607639" h="426991" extrusionOk="0">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48" name="Google Shape;448;p41"/>
            <p:cNvGrpSpPr/>
            <p:nvPr/>
          </p:nvGrpSpPr>
          <p:grpSpPr>
            <a:xfrm>
              <a:off x="6957826" y="3165599"/>
              <a:ext cx="518988" cy="518986"/>
              <a:chOff x="5839622" y="2191652"/>
              <a:chExt cx="522378" cy="522378"/>
            </a:xfrm>
          </p:grpSpPr>
          <p:sp>
            <p:nvSpPr>
              <p:cNvPr id="449" name="Google Shape;449;p41"/>
              <p:cNvSpPr/>
              <p:nvPr/>
            </p:nvSpPr>
            <p:spPr>
              <a:xfrm>
                <a:off x="5839622" y="2191652"/>
                <a:ext cx="522378" cy="522378"/>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41"/>
              <p:cNvSpPr/>
              <p:nvPr/>
            </p:nvSpPr>
            <p:spPr>
              <a:xfrm>
                <a:off x="5954522" y="2309400"/>
                <a:ext cx="292579" cy="286874"/>
              </a:xfrm>
              <a:custGeom>
                <a:avLst/>
                <a:gdLst/>
                <a:ahLst/>
                <a:cxnLst/>
                <a:rect l="l" t="t" r="r" b="b"/>
                <a:pathLst>
                  <a:path w="1990" h="1954" extrusionOk="0">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51" name="Google Shape;451;p41"/>
            <p:cNvGrpSpPr/>
            <p:nvPr/>
          </p:nvGrpSpPr>
          <p:grpSpPr>
            <a:xfrm>
              <a:off x="7611116" y="4222971"/>
              <a:ext cx="518988" cy="518986"/>
              <a:chOff x="5839622" y="2191652"/>
              <a:chExt cx="522378" cy="522378"/>
            </a:xfrm>
          </p:grpSpPr>
          <p:sp>
            <p:nvSpPr>
              <p:cNvPr id="452" name="Google Shape;452;p41"/>
              <p:cNvSpPr/>
              <p:nvPr/>
            </p:nvSpPr>
            <p:spPr>
              <a:xfrm>
                <a:off x="5839622" y="2191652"/>
                <a:ext cx="522378" cy="522378"/>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3" name="Google Shape;453;p41"/>
              <p:cNvSpPr/>
              <p:nvPr/>
            </p:nvSpPr>
            <p:spPr>
              <a:xfrm>
                <a:off x="5954522" y="2309399"/>
                <a:ext cx="292579" cy="286874"/>
              </a:xfrm>
              <a:custGeom>
                <a:avLst/>
                <a:gdLst/>
                <a:ahLst/>
                <a:cxnLst/>
                <a:rect l="l" t="t" r="r" b="b"/>
                <a:pathLst>
                  <a:path w="1990" h="1954" extrusionOk="0">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454" name="Google Shape;454;p41"/>
            <p:cNvCxnSpPr/>
            <p:nvPr/>
          </p:nvCxnSpPr>
          <p:spPr>
            <a:xfrm>
              <a:off x="4656134" y="2399207"/>
              <a:ext cx="1617058" cy="0"/>
            </a:xfrm>
            <a:prstGeom prst="straightConnector1">
              <a:avLst/>
            </a:prstGeom>
            <a:noFill/>
            <a:ln w="9525" cap="rnd" cmpd="sng">
              <a:solidFill>
                <a:schemeClr val="lt2"/>
              </a:solidFill>
              <a:prstDash val="solid"/>
              <a:round/>
              <a:headEnd type="oval" w="sm" len="sm"/>
              <a:tailEnd type="oval" w="sm" len="sm"/>
            </a:ln>
          </p:spPr>
        </p:cxnSp>
        <p:cxnSp>
          <p:nvCxnSpPr>
            <p:cNvPr id="455" name="Google Shape;455;p41"/>
            <p:cNvCxnSpPr/>
            <p:nvPr/>
          </p:nvCxnSpPr>
          <p:spPr>
            <a:xfrm>
              <a:off x="4656134" y="3425092"/>
              <a:ext cx="2216307" cy="0"/>
            </a:xfrm>
            <a:prstGeom prst="straightConnector1">
              <a:avLst/>
            </a:prstGeom>
            <a:noFill/>
            <a:ln w="9525" cap="rnd" cmpd="sng">
              <a:solidFill>
                <a:schemeClr val="lt2"/>
              </a:solidFill>
              <a:prstDash val="solid"/>
              <a:round/>
              <a:headEnd type="oval" w="sm" len="sm"/>
              <a:tailEnd type="oval" w="sm" len="sm"/>
            </a:ln>
          </p:spPr>
        </p:cxnSp>
        <p:cxnSp>
          <p:nvCxnSpPr>
            <p:cNvPr id="456" name="Google Shape;456;p41"/>
            <p:cNvCxnSpPr/>
            <p:nvPr/>
          </p:nvCxnSpPr>
          <p:spPr>
            <a:xfrm>
              <a:off x="4656134" y="4482464"/>
              <a:ext cx="2820680" cy="0"/>
            </a:xfrm>
            <a:prstGeom prst="straightConnector1">
              <a:avLst/>
            </a:prstGeom>
            <a:noFill/>
            <a:ln w="9525" cap="rnd" cmpd="sng">
              <a:solidFill>
                <a:schemeClr val="lt2"/>
              </a:solidFill>
              <a:prstDash val="solid"/>
              <a:round/>
              <a:headEnd type="oval" w="sm" len="sm"/>
              <a:tailEnd type="oval" w="sm" len="sm"/>
            </a:ln>
          </p:spPr>
        </p:cxnSp>
        <p:sp>
          <p:nvSpPr>
            <p:cNvPr id="457" name="Google Shape;457;p41"/>
            <p:cNvSpPr/>
            <p:nvPr/>
          </p:nvSpPr>
          <p:spPr>
            <a:xfrm>
              <a:off x="965999" y="2245180"/>
              <a:ext cx="3580457" cy="436467"/>
            </a:xfrm>
            <a:prstGeom prst="snip2SameRect">
              <a:avLst>
                <a:gd name="adj1" fmla="val 0"/>
                <a:gd name="adj2" fmla="val 0"/>
              </a:avLst>
            </a:prstGeom>
            <a:noFill/>
            <a:ln>
              <a:noFill/>
            </a:ln>
          </p:spPr>
          <p:txBody>
            <a:bodyPr spcFirstLastPara="1" wrap="square" lIns="91425" tIns="45700" rIns="91425" bIns="45700" anchor="t" anchorCtr="0">
              <a:noAutofit/>
            </a:bodyPr>
            <a:lstStyle/>
            <a:p>
              <a:pPr marL="0" marR="0" lvl="0" indent="0" algn="r" rtl="0">
                <a:lnSpc>
                  <a:spcPct val="12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best linear regression model we have.</a:t>
              </a:r>
              <a:endParaRPr sz="1400" b="0" i="0" u="none" strike="noStrike" cap="none">
                <a:solidFill>
                  <a:srgbClr val="000000"/>
                </a:solidFill>
                <a:latin typeface="Arial"/>
                <a:ea typeface="Arial"/>
                <a:cs typeface="Arial"/>
                <a:sym typeface="Arial"/>
              </a:endParaRPr>
            </a:p>
            <a:p>
              <a:pPr marL="0" marR="0" lvl="0" indent="0" algn="r" rtl="0">
                <a:lnSpc>
                  <a:spcPct val="12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Further prove PCA is unnecessary for this model.</a:t>
              </a:r>
              <a:endParaRPr sz="1400" b="0" i="0" u="none" strike="noStrike" cap="none">
                <a:solidFill>
                  <a:srgbClr val="000000"/>
                </a:solidFill>
                <a:latin typeface="Arial"/>
                <a:ea typeface="Arial"/>
                <a:cs typeface="Arial"/>
                <a:sym typeface="Arial"/>
              </a:endParaRPr>
            </a:p>
          </p:txBody>
        </p:sp>
        <p:sp>
          <p:nvSpPr>
            <p:cNvPr id="458" name="Google Shape;458;p41"/>
            <p:cNvSpPr txBox="1"/>
            <p:nvPr/>
          </p:nvSpPr>
          <p:spPr>
            <a:xfrm>
              <a:off x="965999" y="1858660"/>
              <a:ext cx="3580457" cy="436467"/>
            </a:xfrm>
            <a:prstGeom prst="rect">
              <a:avLst/>
            </a:prstGeom>
            <a:blipFill rotWithShape="1">
              <a:blip r:embed="rId3">
                <a:alphaModFix/>
              </a:blip>
              <a:stretch>
                <a:fillRect r="-1052" b="-2285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59" name="Google Shape;459;p41"/>
            <p:cNvSpPr/>
            <p:nvPr/>
          </p:nvSpPr>
          <p:spPr>
            <a:xfrm>
              <a:off x="965999" y="3216035"/>
              <a:ext cx="3580457" cy="749045"/>
            </a:xfrm>
            <a:prstGeom prst="snip2SameRect">
              <a:avLst>
                <a:gd name="adj1" fmla="val 0"/>
                <a:gd name="adj2" fmla="val 0"/>
              </a:avLst>
            </a:prstGeom>
            <a:noFill/>
            <a:ln>
              <a:noFill/>
            </a:ln>
          </p:spPr>
          <p:txBody>
            <a:bodyPr spcFirstLastPara="1" wrap="square" lIns="91425" tIns="45700" rIns="91425" bIns="45700" anchor="t" anchorCtr="0">
              <a:noAutofit/>
            </a:bodyPr>
            <a:lstStyle/>
            <a:p>
              <a:pPr marL="0" marR="0" lvl="0" indent="0" algn="r" rtl="0">
                <a:lnSpc>
                  <a:spcPct val="12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In our setting, </a:t>
              </a:r>
              <a:r>
                <a:rPr lang="en-US" sz="1000" b="1" i="0" u="none" strike="noStrike" cap="none">
                  <a:solidFill>
                    <a:srgbClr val="000000"/>
                  </a:solidFill>
                  <a:latin typeface="Arial"/>
                  <a:ea typeface="Arial"/>
                  <a:cs typeface="Arial"/>
                  <a:sym typeface="Arial"/>
                </a:rPr>
                <a:t>applying PCA to the data doesn’t help with the prediction</a:t>
              </a:r>
              <a:r>
                <a:rPr lang="en-US" sz="1000" b="0" i="0" u="none" strike="noStrike" cap="none">
                  <a:solidFill>
                    <a:srgbClr val="000000"/>
                  </a:solidFill>
                  <a:latin typeface="Arial"/>
                  <a:ea typeface="Arial"/>
                  <a:cs typeface="Arial"/>
                  <a:sym typeface="Arial"/>
                </a:rPr>
                <a:t>. This is because by reducing the number of features, the bias of the model significantly increase, causing a worse prediction on testing set.</a:t>
              </a:r>
              <a:endParaRPr sz="1400" b="0" i="0" u="none" strike="noStrike" cap="none">
                <a:solidFill>
                  <a:srgbClr val="000000"/>
                </a:solidFill>
                <a:latin typeface="Arial"/>
                <a:ea typeface="Arial"/>
                <a:cs typeface="Arial"/>
                <a:sym typeface="Arial"/>
              </a:endParaRPr>
            </a:p>
          </p:txBody>
        </p:sp>
        <p:sp>
          <p:nvSpPr>
            <p:cNvPr id="460" name="Google Shape;460;p41"/>
            <p:cNvSpPr txBox="1"/>
            <p:nvPr/>
          </p:nvSpPr>
          <p:spPr>
            <a:xfrm>
              <a:off x="965999" y="2849933"/>
              <a:ext cx="3580457" cy="436467"/>
            </a:xfrm>
            <a:prstGeom prst="rect">
              <a:avLst/>
            </a:prstGeom>
            <a:blipFill rotWithShape="1">
              <a:blip r:embed="rId4">
                <a:alphaModFix/>
              </a:blip>
              <a:stretch>
                <a:fillRect r="-1052" b="-2285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61" name="Google Shape;461;p41"/>
            <p:cNvSpPr/>
            <p:nvPr/>
          </p:nvSpPr>
          <p:spPr>
            <a:xfrm>
              <a:off x="965999" y="4556235"/>
              <a:ext cx="3580457" cy="858777"/>
            </a:xfrm>
            <a:prstGeom prst="snip2SameRect">
              <a:avLst>
                <a:gd name="adj1" fmla="val 0"/>
                <a:gd name="adj2" fmla="val 0"/>
              </a:avLst>
            </a:prstGeom>
            <a:noFill/>
            <a:ln>
              <a:noFill/>
            </a:ln>
          </p:spPr>
          <p:txBody>
            <a:bodyPr spcFirstLastPara="1" wrap="square" lIns="91425" tIns="45700" rIns="91425" bIns="45700" anchor="t" anchorCtr="0">
              <a:normAutofit/>
            </a:bodyPr>
            <a:lstStyle/>
            <a:p>
              <a:pPr marL="0" marR="0" lvl="0" indent="0" algn="r" rtl="0">
                <a:lnSpc>
                  <a:spcPct val="100000"/>
                </a:lnSpc>
                <a:spcBef>
                  <a:spcPts val="0"/>
                </a:spcBef>
                <a:spcAft>
                  <a:spcPts val="0"/>
                </a:spcAft>
                <a:buClr>
                  <a:srgbClr val="000000"/>
                </a:buClr>
                <a:buSzPts val="980"/>
                <a:buFont typeface="Arial"/>
                <a:buNone/>
              </a:pPr>
              <a:r>
                <a:rPr lang="en-US" sz="980" b="0" i="0" u="none" strike="noStrike" cap="none">
                  <a:solidFill>
                    <a:srgbClr val="000000"/>
                  </a:solidFill>
                  <a:latin typeface="Arial"/>
                  <a:ea typeface="Arial"/>
                  <a:cs typeface="Arial"/>
                  <a:sym typeface="Arial"/>
                </a:rPr>
                <a:t>The analysis shows that </a:t>
              </a:r>
              <a:r>
                <a:rPr lang="en-US" sz="980" b="1" i="0" u="none" strike="noStrike" cap="none">
                  <a:solidFill>
                    <a:srgbClr val="000000"/>
                  </a:solidFill>
                  <a:latin typeface="Arial"/>
                  <a:ea typeface="Arial"/>
                  <a:cs typeface="Arial"/>
                  <a:sym typeface="Arial"/>
                </a:rPr>
                <a:t>overall and recent citations </a:t>
              </a:r>
              <a:r>
                <a:rPr lang="en-US" sz="980" b="0" i="0" u="none" strike="noStrike" cap="none">
                  <a:solidFill>
                    <a:srgbClr val="000000"/>
                  </a:solidFill>
                  <a:latin typeface="Arial"/>
                  <a:ea typeface="Arial"/>
                  <a:cs typeface="Arial"/>
                  <a:sym typeface="Arial"/>
                </a:rPr>
                <a:t>strongly boost a researcher's H-index, while a </a:t>
              </a:r>
              <a:r>
                <a:rPr lang="en-US" sz="980" b="1" i="0" u="none" strike="noStrike" cap="none">
                  <a:solidFill>
                    <a:srgbClr val="000000"/>
                  </a:solidFill>
                  <a:latin typeface="Arial"/>
                  <a:ea typeface="Arial"/>
                  <a:cs typeface="Arial"/>
                  <a:sym typeface="Arial"/>
                </a:rPr>
                <a:t>highly cited single work and worse university rankings</a:t>
              </a:r>
              <a:r>
                <a:rPr lang="en-US" sz="980" b="0" i="0" u="none" strike="noStrike" cap="none">
                  <a:solidFill>
                    <a:srgbClr val="000000"/>
                  </a:solidFill>
                  <a:latin typeface="Arial"/>
                  <a:ea typeface="Arial"/>
                  <a:cs typeface="Arial"/>
                  <a:sym typeface="Arial"/>
                </a:rPr>
                <a:t> may reduce it, with academic titles and economic factors having minor positive impacts.</a:t>
              </a:r>
              <a:endParaRPr sz="770" b="0" i="0" u="none" strike="noStrike" cap="none">
                <a:solidFill>
                  <a:srgbClr val="000000"/>
                </a:solidFill>
                <a:latin typeface="Arial"/>
                <a:ea typeface="Arial"/>
                <a:cs typeface="Arial"/>
                <a:sym typeface="Arial"/>
              </a:endParaRPr>
            </a:p>
          </p:txBody>
        </p:sp>
        <p:sp>
          <p:nvSpPr>
            <p:cNvPr id="462" name="Google Shape;462;p41"/>
            <p:cNvSpPr txBox="1"/>
            <p:nvPr/>
          </p:nvSpPr>
          <p:spPr>
            <a:xfrm>
              <a:off x="965999" y="4188497"/>
              <a:ext cx="3580457" cy="436467"/>
            </a:xfrm>
            <a:prstGeom prst="rect">
              <a:avLst/>
            </a:prstGeom>
            <a:noFill/>
            <a:ln>
              <a:noFill/>
            </a:ln>
          </p:spPr>
          <p:txBody>
            <a:bodyPr spcFirstLastPara="1" wrap="square" lIns="90000" tIns="46800" rIns="90000" bIns="46800" anchor="b" anchorCtr="0">
              <a:norm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Features Analysis</a:t>
              </a:r>
              <a:endParaRPr sz="1400" b="0" i="0" u="none" strike="noStrike" cap="none">
                <a:solidFill>
                  <a:srgbClr val="000000"/>
                </a:solidFill>
                <a:latin typeface="Arial"/>
                <a:ea typeface="Arial"/>
                <a:cs typeface="Arial"/>
                <a:sym typeface="Arial"/>
              </a:endParaRPr>
            </a:p>
          </p:txBody>
        </p:sp>
      </p:grpSp>
      <p:sp>
        <p:nvSpPr>
          <p:cNvPr id="463" name="Google Shape;463;p41"/>
          <p:cNvSpPr/>
          <p:nvPr/>
        </p:nvSpPr>
        <p:spPr>
          <a:xfrm>
            <a:off x="11145307" y="437356"/>
            <a:ext cx="744465" cy="64728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464" name="Google Shape;464;p41"/>
          <p:cNvSpPr/>
          <p:nvPr/>
        </p:nvSpPr>
        <p:spPr>
          <a:xfrm>
            <a:off x="10856997" y="7"/>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Advanced Model</a:t>
            </a:r>
            <a:endParaRPr/>
          </a:p>
        </p:txBody>
      </p:sp>
      <p:sp>
        <p:nvSpPr>
          <p:cNvPr id="471" name="Google Shape;471;p4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grpSp>
        <p:nvGrpSpPr>
          <p:cNvPr id="472" name="Google Shape;472;p42"/>
          <p:cNvGrpSpPr/>
          <p:nvPr/>
        </p:nvGrpSpPr>
        <p:grpSpPr>
          <a:xfrm>
            <a:off x="660400" y="1383797"/>
            <a:ext cx="10858500" cy="4750303"/>
            <a:chOff x="660400" y="1383797"/>
            <a:chExt cx="10858500" cy="4750303"/>
          </a:xfrm>
        </p:grpSpPr>
        <p:sp>
          <p:nvSpPr>
            <p:cNvPr id="473" name="Google Shape;473;p42"/>
            <p:cNvSpPr/>
            <p:nvPr/>
          </p:nvSpPr>
          <p:spPr>
            <a:xfrm>
              <a:off x="7046851" y="1516267"/>
              <a:ext cx="4472049" cy="1197789"/>
            </a:xfrm>
            <a:prstGeom prst="round2DiagRect">
              <a:avLst>
                <a:gd name="adj1" fmla="val 24007"/>
                <a:gd name="adj2" fmla="val 0"/>
              </a:avLst>
            </a:prstGeom>
            <a:solidFill>
              <a:schemeClr val="accent1"/>
            </a:solidFill>
            <a:ln>
              <a:noFill/>
            </a:ln>
          </p:spPr>
          <p:txBody>
            <a:bodyPr spcFirstLastPara="1" wrap="square" lIns="131025" tIns="45700" rIns="91425" bIns="45700" anchor="ctr" anchorCtr="0">
              <a:noAutofit/>
            </a:bodyPr>
            <a:lstStyle/>
            <a:p>
              <a:pPr marL="0" marR="0" lvl="0" indent="0" algn="l" rtl="0">
                <a:lnSpc>
                  <a:spcPct val="120000"/>
                </a:lnSpc>
                <a:spcBef>
                  <a:spcPts val="0"/>
                </a:spcBef>
                <a:spcAft>
                  <a:spcPts val="0"/>
                </a:spcAft>
                <a:buClr>
                  <a:srgbClr val="000000"/>
                </a:buClr>
                <a:buSzPts val="1500"/>
                <a:buFont typeface="Arial"/>
                <a:buNone/>
              </a:pPr>
              <a:r>
                <a:rPr lang="en-US" sz="1500" b="1" i="0" u="none" strike="noStrike" cap="none">
                  <a:solidFill>
                    <a:schemeClr val="lt1"/>
                  </a:solidFill>
                  <a:latin typeface="Roboto"/>
                  <a:ea typeface="Roboto"/>
                  <a:cs typeface="Roboto"/>
                  <a:sym typeface="Roboto"/>
                </a:rPr>
                <a:t>Hyperparameter tuning using GridSearchCV</a:t>
              </a:r>
              <a:endParaRPr sz="1500" b="0" i="0" u="none" strike="noStrike" cap="none">
                <a:solidFill>
                  <a:srgbClr val="D5D5D5"/>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The best parameter setting is: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learning_rate: 0.1; max_depth: 7; n_estimators: 200; </a:t>
              </a:r>
              <a:br>
                <a:rPr lang="en-US" sz="1100" b="1" i="0" u="none" strike="noStrike" cap="none">
                  <a:solidFill>
                    <a:schemeClr val="lt1"/>
                  </a:solidFill>
                  <a:latin typeface="Arial"/>
                  <a:ea typeface="Arial"/>
                  <a:cs typeface="Arial"/>
                  <a:sym typeface="Arial"/>
                </a:rPr>
              </a:br>
              <a:r>
                <a:rPr lang="en-US" sz="1100" b="1" i="0" u="none" strike="noStrike" cap="none">
                  <a:solidFill>
                    <a:schemeClr val="lt1"/>
                  </a:solidFill>
                  <a:latin typeface="Arial"/>
                  <a:ea typeface="Arial"/>
                  <a:cs typeface="Arial"/>
                  <a:sym typeface="Arial"/>
                </a:rPr>
                <a:t>loss: exponantial.</a:t>
              </a:r>
              <a:endParaRPr sz="1100" b="1" i="0" u="none" strike="noStrike" cap="none">
                <a:solidFill>
                  <a:schemeClr val="lt1"/>
                </a:solidFill>
                <a:latin typeface="Arial"/>
                <a:ea typeface="Arial"/>
                <a:cs typeface="Arial"/>
                <a:sym typeface="Arial"/>
              </a:endParaRPr>
            </a:p>
          </p:txBody>
        </p:sp>
        <p:sp>
          <p:nvSpPr>
            <p:cNvPr id="474" name="Google Shape;474;p42"/>
            <p:cNvSpPr/>
            <p:nvPr/>
          </p:nvSpPr>
          <p:spPr>
            <a:xfrm>
              <a:off x="7046851" y="3201623"/>
              <a:ext cx="4472049" cy="1221014"/>
            </a:xfrm>
            <a:prstGeom prst="round2DiagRect">
              <a:avLst>
                <a:gd name="adj1" fmla="val 24007"/>
                <a:gd name="adj2" fmla="val 0"/>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75" name="Google Shape;475;p42"/>
            <p:cNvSpPr/>
            <p:nvPr/>
          </p:nvSpPr>
          <p:spPr>
            <a:xfrm>
              <a:off x="7046851" y="4913086"/>
              <a:ext cx="4472049" cy="1221014"/>
            </a:xfrm>
            <a:prstGeom prst="round2DiagRect">
              <a:avLst>
                <a:gd name="adj1" fmla="val 24007"/>
                <a:gd name="adj2" fmla="val 0"/>
              </a:avLst>
            </a:prstGeom>
            <a:solidFill>
              <a:schemeClr val="accent1"/>
            </a:solidFill>
            <a:ln>
              <a:noFill/>
            </a:ln>
          </p:spPr>
          <p:txBody>
            <a:bodyPr spcFirstLastPara="1" wrap="square" lIns="131025" tIns="45700" rIns="91425" bIns="45700" anchor="ctr" anchorCtr="0">
              <a:noAutofit/>
            </a:bodyPr>
            <a:lstStyle/>
            <a:p>
              <a:pPr marL="0" marR="0" lvl="0" indent="0" algn="l" rtl="0">
                <a:lnSpc>
                  <a:spcPct val="120000"/>
                </a:lnSpc>
                <a:spcBef>
                  <a:spcPts val="0"/>
                </a:spcBef>
                <a:spcAft>
                  <a:spcPts val="0"/>
                </a:spcAft>
                <a:buClr>
                  <a:srgbClr val="000000"/>
                </a:buClr>
                <a:buSzPts val="1500"/>
                <a:buFont typeface="Arial"/>
                <a:buNone/>
              </a:pPr>
              <a:r>
                <a:rPr lang="en-US" sz="1500" b="1" i="0" u="none" strike="noStrike" cap="none">
                  <a:solidFill>
                    <a:schemeClr val="lt1"/>
                  </a:solidFill>
                  <a:latin typeface="Roboto"/>
                  <a:ea typeface="Roboto"/>
                  <a:cs typeface="Roboto"/>
                  <a:sym typeface="Roboto"/>
                </a:rPr>
                <a:t>Conclusion</a:t>
              </a:r>
              <a:endParaRPr sz="1500" b="1" i="0" u="none" strike="noStrike" cap="none">
                <a:solidFill>
                  <a:schemeClr val="lt1"/>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The R-squared value is a relatively high, indicating a </a:t>
              </a:r>
              <a:r>
                <a:rPr lang="en-US" sz="1100" b="1" i="0" u="none" strike="noStrike" cap="none">
                  <a:solidFill>
                    <a:schemeClr val="lt1"/>
                  </a:solidFill>
                  <a:latin typeface="Arial"/>
                  <a:ea typeface="Arial"/>
                  <a:cs typeface="Arial"/>
                  <a:sym typeface="Arial"/>
                </a:rPr>
                <a:t>good fit </a:t>
              </a:r>
              <a:r>
                <a:rPr lang="en-US" sz="1100" b="0" i="0" u="none" strike="noStrike" cap="none">
                  <a:solidFill>
                    <a:schemeClr val="lt1"/>
                  </a:solidFill>
                  <a:latin typeface="Arial"/>
                  <a:ea typeface="Arial"/>
                  <a:cs typeface="Arial"/>
                  <a:sym typeface="Arial"/>
                </a:rPr>
                <a:t>to the data and strong generalization capabilities.</a:t>
              </a:r>
              <a:endParaRPr sz="1100" b="0" i="0" u="none" strike="noStrike" cap="none">
                <a:solidFill>
                  <a:schemeClr val="lt1"/>
                </a:solidFill>
                <a:latin typeface="Arial"/>
                <a:ea typeface="Arial"/>
                <a:cs typeface="Arial"/>
                <a:sym typeface="Arial"/>
              </a:endParaRPr>
            </a:p>
          </p:txBody>
        </p:sp>
        <p:sp>
          <p:nvSpPr>
            <p:cNvPr id="476" name="Google Shape;476;p42"/>
            <p:cNvSpPr/>
            <p:nvPr/>
          </p:nvSpPr>
          <p:spPr>
            <a:xfrm>
              <a:off x="5955164" y="1886215"/>
              <a:ext cx="948246" cy="686668"/>
            </a:xfrm>
            <a:custGeom>
              <a:avLst/>
              <a:gdLst/>
              <a:ahLst/>
              <a:cxnLst/>
              <a:rect l="l" t="t" r="r" b="b"/>
              <a:pathLst>
                <a:path w="1196834" h="866682" extrusionOk="0">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lt2">
                <a:alpha val="1450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2"/>
            <p:cNvSpPr/>
            <p:nvPr/>
          </p:nvSpPr>
          <p:spPr>
            <a:xfrm>
              <a:off x="5955164" y="3468796"/>
              <a:ext cx="948246" cy="686668"/>
            </a:xfrm>
            <a:custGeom>
              <a:avLst/>
              <a:gdLst/>
              <a:ahLst/>
              <a:cxnLst/>
              <a:rect l="l" t="t" r="r" b="b"/>
              <a:pathLst>
                <a:path w="1196834" h="866682" extrusionOk="0">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accent1">
                <a:alpha val="1450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2"/>
            <p:cNvSpPr/>
            <p:nvPr/>
          </p:nvSpPr>
          <p:spPr>
            <a:xfrm>
              <a:off x="5955164" y="5180259"/>
              <a:ext cx="948246" cy="686668"/>
            </a:xfrm>
            <a:custGeom>
              <a:avLst/>
              <a:gdLst/>
              <a:ahLst/>
              <a:cxnLst/>
              <a:rect l="l" t="t" r="r" b="b"/>
              <a:pathLst>
                <a:path w="1196834" h="866682" extrusionOk="0">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lt2">
                <a:alpha val="1450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9" name="Google Shape;479;p42"/>
            <p:cNvGrpSpPr/>
            <p:nvPr/>
          </p:nvGrpSpPr>
          <p:grpSpPr>
            <a:xfrm>
              <a:off x="660400" y="1383797"/>
              <a:ext cx="10858500" cy="4750303"/>
              <a:chOff x="660400" y="1579095"/>
              <a:chExt cx="10858500" cy="4750303"/>
            </a:xfrm>
          </p:grpSpPr>
          <p:sp>
            <p:nvSpPr>
              <p:cNvPr id="480" name="Google Shape;480;p42"/>
              <p:cNvSpPr/>
              <p:nvPr/>
            </p:nvSpPr>
            <p:spPr>
              <a:xfrm>
                <a:off x="660400" y="1579095"/>
                <a:ext cx="10858500" cy="1754326"/>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accent1"/>
                    </a:solidFill>
                    <a:latin typeface="Arial"/>
                    <a:ea typeface="Arial"/>
                    <a:cs typeface="Arial"/>
                    <a:sym typeface="Arial"/>
                  </a:rPr>
                  <a:t>AdaBoost Regressor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Arial"/>
                    <a:ea typeface="Arial"/>
                    <a:cs typeface="Arial"/>
                    <a:sym typeface="Arial"/>
                  </a:rPr>
                  <a:t>With Three-Fold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Arial"/>
                    <a:ea typeface="Arial"/>
                    <a:cs typeface="Arial"/>
                    <a:sym typeface="Arial"/>
                  </a:rPr>
                  <a:t>Cross Validation</a:t>
                </a:r>
                <a:endParaRPr sz="1400" b="0" i="0" u="none" strike="noStrike" cap="none">
                  <a:solidFill>
                    <a:srgbClr val="000000"/>
                  </a:solidFill>
                  <a:latin typeface="Arial"/>
                  <a:ea typeface="Arial"/>
                  <a:cs typeface="Arial"/>
                  <a:sym typeface="Arial"/>
                </a:endParaRPr>
              </a:p>
            </p:txBody>
          </p:sp>
          <p:sp>
            <p:nvSpPr>
              <p:cNvPr id="481" name="Google Shape;481;p42"/>
              <p:cNvSpPr/>
              <p:nvPr/>
            </p:nvSpPr>
            <p:spPr>
              <a:xfrm>
                <a:off x="660400" y="5208642"/>
                <a:ext cx="2286001" cy="112075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Most influential factors seen from AdaBoost model's output :</a:t>
                </a:r>
                <a:endParaRPr sz="1400" b="0" i="0" u="none" strike="noStrike" cap="none">
                  <a:solidFill>
                    <a:srgbClr val="000000"/>
                  </a:solidFill>
                  <a:latin typeface="Arial"/>
                  <a:ea typeface="Arial"/>
                  <a:cs typeface="Arial"/>
                  <a:sym typeface="Arial"/>
                </a:endParaRPr>
              </a:p>
              <a:p>
                <a:pPr marL="171450" marR="0" lvl="0" indent="-171450" algn="l" rtl="0">
                  <a:lnSpc>
                    <a:spcPct val="130000"/>
                  </a:lnSpc>
                  <a:spcBef>
                    <a:spcPts val="0"/>
                  </a:spcBef>
                  <a:spcAft>
                    <a:spcPts val="0"/>
                  </a:spcAft>
                  <a:buClr>
                    <a:srgbClr val="000000"/>
                  </a:buClr>
                  <a:buSzPts val="1050"/>
                  <a:buFont typeface="Arial"/>
                  <a:buChar char="•"/>
                </a:pPr>
                <a:r>
                  <a:rPr lang="en-US" sz="1050" b="1" i="0" u="none" strike="noStrike" cap="none">
                    <a:solidFill>
                      <a:schemeClr val="dk1"/>
                    </a:solidFill>
                    <a:latin typeface="Arial"/>
                    <a:ea typeface="Arial"/>
                    <a:cs typeface="Arial"/>
                    <a:sym typeface="Arial"/>
                  </a:rPr>
                  <a:t>Total Citations</a:t>
                </a:r>
                <a:endParaRPr sz="1400" b="0" i="0" u="none" strike="noStrike" cap="none">
                  <a:solidFill>
                    <a:srgbClr val="000000"/>
                  </a:solidFill>
                  <a:latin typeface="Arial"/>
                  <a:ea typeface="Arial"/>
                  <a:cs typeface="Arial"/>
                  <a:sym typeface="Arial"/>
                </a:endParaRPr>
              </a:p>
              <a:p>
                <a:pPr marL="171450" marR="0" lvl="0" indent="-171450" algn="l" rtl="0">
                  <a:lnSpc>
                    <a:spcPct val="130000"/>
                  </a:lnSpc>
                  <a:spcBef>
                    <a:spcPts val="0"/>
                  </a:spcBef>
                  <a:spcAft>
                    <a:spcPts val="0"/>
                  </a:spcAft>
                  <a:buClr>
                    <a:srgbClr val="000000"/>
                  </a:buClr>
                  <a:buSzPts val="1050"/>
                  <a:buFont typeface="Arial"/>
                  <a:buChar char="•"/>
                </a:pPr>
                <a:r>
                  <a:rPr lang="en-US" sz="1050" b="1" i="0" u="none" strike="noStrike" cap="none">
                    <a:solidFill>
                      <a:schemeClr val="dk1"/>
                    </a:solidFill>
                    <a:latin typeface="Arial"/>
                    <a:ea typeface="Arial"/>
                    <a:cs typeface="Arial"/>
                    <a:sym typeface="Arial"/>
                  </a:rPr>
                  <a:t>Total Publication</a:t>
                </a:r>
                <a:endParaRPr sz="1400" b="0" i="0" u="none" strike="noStrike" cap="none">
                  <a:solidFill>
                    <a:srgbClr val="000000"/>
                  </a:solidFill>
                  <a:latin typeface="Arial"/>
                  <a:ea typeface="Arial"/>
                  <a:cs typeface="Arial"/>
                  <a:sym typeface="Arial"/>
                </a:endParaRPr>
              </a:p>
              <a:p>
                <a:pPr marL="171450" marR="0" lvl="0" indent="-171450" algn="l" rtl="0">
                  <a:lnSpc>
                    <a:spcPct val="130000"/>
                  </a:lnSpc>
                  <a:spcBef>
                    <a:spcPts val="0"/>
                  </a:spcBef>
                  <a:spcAft>
                    <a:spcPts val="0"/>
                  </a:spcAft>
                  <a:buClr>
                    <a:srgbClr val="000000"/>
                  </a:buClr>
                  <a:buSzPts val="1050"/>
                  <a:buFont typeface="Arial"/>
                  <a:buChar char="•"/>
                </a:pPr>
                <a:r>
                  <a:rPr lang="en-US" sz="1050" b="1" i="0" u="none" strike="noStrike" cap="none">
                    <a:solidFill>
                      <a:schemeClr val="dk1"/>
                    </a:solidFill>
                    <a:latin typeface="Arial"/>
                    <a:ea typeface="Arial"/>
                    <a:cs typeface="Arial"/>
                    <a:sym typeface="Arial"/>
                  </a:rPr>
                  <a:t>Max Citation</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Advanced Model</a:t>
            </a:r>
            <a:endParaRPr/>
          </a:p>
        </p:txBody>
      </p:sp>
      <p:sp>
        <p:nvSpPr>
          <p:cNvPr id="488" name="Google Shape;488;p43"/>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grpSp>
        <p:nvGrpSpPr>
          <p:cNvPr id="489" name="Google Shape;489;p43"/>
          <p:cNvGrpSpPr/>
          <p:nvPr/>
        </p:nvGrpSpPr>
        <p:grpSpPr>
          <a:xfrm>
            <a:off x="660400" y="1273082"/>
            <a:ext cx="10858500" cy="4861018"/>
            <a:chOff x="660400" y="1273082"/>
            <a:chExt cx="10858500" cy="4861018"/>
          </a:xfrm>
        </p:grpSpPr>
        <p:sp>
          <p:nvSpPr>
            <p:cNvPr id="490" name="Google Shape;490;p43"/>
            <p:cNvSpPr/>
            <p:nvPr/>
          </p:nvSpPr>
          <p:spPr>
            <a:xfrm>
              <a:off x="673100" y="2965450"/>
              <a:ext cx="2540000" cy="3168650"/>
            </a:xfrm>
            <a:prstGeom prst="snip2DiagRect">
              <a:avLst>
                <a:gd name="adj1" fmla="val 0"/>
                <a:gd name="adj2" fmla="val 16667"/>
              </a:avLst>
            </a:prstGeom>
            <a:solidFill>
              <a:schemeClr val="lt2">
                <a:alpha val="14509"/>
              </a:schemeClr>
            </a:solidFill>
            <a:ln>
              <a:noFill/>
            </a:ln>
          </p:spPr>
          <p:txBody>
            <a:bodyPr spcFirstLastPara="1" wrap="square" lIns="226800" tIns="45700" rIns="174225" bIns="457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Roboto"/>
                  <a:ea typeface="Roboto"/>
                  <a:cs typeface="Roboto"/>
                  <a:sym typeface="Roboto"/>
                </a:rPr>
                <a:t>Hyperparameter tuning using GridSearchCV</a:t>
              </a:r>
              <a:endParaRPr sz="1800" b="0" i="0" u="none" strike="noStrike" cap="none">
                <a:solidFill>
                  <a:schemeClr val="dk1"/>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best parameter setting is: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bootstrap: true; max_depth: 10, min_samples_leaf': 1, 'min_samples_split': 2, 'n_estimators': 100</a:t>
              </a:r>
              <a:endParaRPr sz="1200" b="1" i="0" u="none" strike="noStrike" cap="none">
                <a:solidFill>
                  <a:schemeClr val="dk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491" name="Google Shape;491;p43"/>
            <p:cNvSpPr/>
            <p:nvPr/>
          </p:nvSpPr>
          <p:spPr>
            <a:xfrm>
              <a:off x="3556000" y="2965450"/>
              <a:ext cx="2540000" cy="3168650"/>
            </a:xfrm>
            <a:prstGeom prst="snip2DiagRect">
              <a:avLst>
                <a:gd name="adj1" fmla="val 0"/>
                <a:gd name="adj2" fmla="val 16667"/>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92" name="Google Shape;492;p43"/>
            <p:cNvSpPr/>
            <p:nvPr/>
          </p:nvSpPr>
          <p:spPr>
            <a:xfrm>
              <a:off x="9321805" y="2965450"/>
              <a:ext cx="2197095" cy="3059596"/>
            </a:xfrm>
            <a:prstGeom prst="roundRect">
              <a:avLst>
                <a:gd name="adj" fmla="val 2980"/>
              </a:avLst>
            </a:prstGeom>
            <a:solidFill>
              <a:schemeClr val="lt1"/>
            </a:solidFill>
            <a:ln>
              <a:noFill/>
            </a:ln>
          </p:spPr>
          <p:txBody>
            <a:bodyPr spcFirstLastPara="1" wrap="square" lIns="226800" tIns="45700" rIns="174225" bIns="45700" anchor="ctr" anchorCtr="0">
              <a:no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important scores highlights the </a:t>
              </a:r>
              <a:r>
                <a:rPr lang="en-US" sz="1200" b="1" i="0" u="none" strike="noStrike" cap="none">
                  <a:solidFill>
                    <a:schemeClr val="dk1"/>
                  </a:solidFill>
                  <a:latin typeface="Arial"/>
                  <a:ea typeface="Arial"/>
                  <a:cs typeface="Arial"/>
                  <a:sym typeface="Arial"/>
                </a:rPr>
                <a:t>dominance of citation metrics</a:t>
              </a:r>
              <a:r>
                <a:rPr lang="en-US" sz="1200" b="0" i="0" u="none" strike="noStrike" cap="none">
                  <a:solidFill>
                    <a:schemeClr val="dk1"/>
                  </a:solidFill>
                  <a:latin typeface="Arial"/>
                  <a:ea typeface="Arial"/>
                  <a:cs typeface="Arial"/>
                  <a:sym typeface="Arial"/>
                </a:rPr>
                <a:t>, especially the </a:t>
              </a:r>
              <a:r>
                <a:rPr lang="en-US" sz="1200" b="1" i="0" u="none" strike="noStrike" cap="none">
                  <a:solidFill>
                    <a:schemeClr val="dk1"/>
                  </a:solidFill>
                  <a:latin typeface="Arial"/>
                  <a:ea typeface="Arial"/>
                  <a:cs typeface="Arial"/>
                  <a:sym typeface="Arial"/>
                </a:rPr>
                <a:t>total number of citations (0.9374)</a:t>
              </a:r>
              <a:r>
                <a:rPr lang="en-US" sz="1200" b="0" i="0" u="none" strike="noStrike" cap="none">
                  <a:solidFill>
                    <a:schemeClr val="dk1"/>
                  </a:solidFill>
                  <a:latin typeface="Arial"/>
                  <a:ea typeface="Arial"/>
                  <a:cs typeface="Arial"/>
                  <a:sym typeface="Arial"/>
                </a:rPr>
                <a:t>, in predicting academic success, while other factors like institutional prestige, economic conditions, and personal titles play significantly </a:t>
              </a:r>
              <a:r>
                <a:rPr lang="en-US" sz="1200" b="1" i="0" u="none" strike="noStrike" cap="none">
                  <a:solidFill>
                    <a:schemeClr val="dk1"/>
                  </a:solidFill>
                  <a:latin typeface="Arial"/>
                  <a:ea typeface="Arial"/>
                  <a:cs typeface="Arial"/>
                  <a:sym typeface="Arial"/>
                </a:rPr>
                <a:t>lesser roles</a:t>
              </a:r>
              <a:r>
                <a:rPr lang="en-US" sz="1200" b="0" i="0" u="none" strike="noStrike" cap="none">
                  <a:solidFill>
                    <a:schemeClr val="dk1"/>
                  </a:solidFill>
                  <a:latin typeface="Arial"/>
                  <a:ea typeface="Arial"/>
                  <a:cs typeface="Arial"/>
                  <a:sym typeface="Arial"/>
                </a:rPr>
                <a:t>.</a:t>
              </a:r>
              <a:endParaRPr sz="1200" b="0" i="0" u="none" strike="noStrike" cap="none">
                <a:solidFill>
                  <a:schemeClr val="dk1"/>
                </a:solidFill>
                <a:latin typeface="Arial"/>
                <a:ea typeface="Arial"/>
                <a:cs typeface="Arial"/>
                <a:sym typeface="Arial"/>
              </a:endParaRPr>
            </a:p>
          </p:txBody>
        </p:sp>
        <p:sp>
          <p:nvSpPr>
            <p:cNvPr id="493" name="Google Shape;493;p43"/>
            <p:cNvSpPr/>
            <p:nvPr/>
          </p:nvSpPr>
          <p:spPr>
            <a:xfrm>
              <a:off x="6438902" y="2965450"/>
              <a:ext cx="2540000" cy="3168650"/>
            </a:xfrm>
            <a:prstGeom prst="snip2DiagRect">
              <a:avLst>
                <a:gd name="adj1" fmla="val 0"/>
                <a:gd name="adj2" fmla="val 16667"/>
              </a:avLst>
            </a:prstGeom>
            <a:solidFill>
              <a:schemeClr val="lt2">
                <a:alpha val="14509"/>
              </a:schemeClr>
            </a:solidFill>
            <a:ln>
              <a:noFill/>
            </a:ln>
          </p:spPr>
          <p:txBody>
            <a:bodyPr spcFirstLastPara="1" wrap="square" lIns="226800" tIns="45700" rIns="174225" bIns="457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Roboto"/>
                  <a:ea typeface="Roboto"/>
                  <a:cs typeface="Roboto"/>
                  <a:sym typeface="Roboto"/>
                </a:rPr>
                <a:t>Conclusion:</a:t>
              </a:r>
              <a:endParaRPr sz="1800" b="0" i="0" u="none" strike="noStrike" cap="none">
                <a:solidFill>
                  <a:schemeClr val="dk1"/>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The optimized Random Forest model is capable of providing accurate and consistent predictions, effectively balancing between underfitting and overfitting by using the specified hyperparameters</a:t>
              </a:r>
              <a:endParaRPr sz="1400" b="0" i="0" u="none" strike="noStrike" cap="none">
                <a:solidFill>
                  <a:srgbClr val="000000"/>
                </a:solidFill>
                <a:latin typeface="Arial"/>
                <a:ea typeface="Arial"/>
                <a:cs typeface="Arial"/>
                <a:sym typeface="Arial"/>
              </a:endParaRPr>
            </a:p>
          </p:txBody>
        </p:sp>
        <p:sp>
          <p:nvSpPr>
            <p:cNvPr id="494" name="Google Shape;494;p43"/>
            <p:cNvSpPr/>
            <p:nvPr/>
          </p:nvSpPr>
          <p:spPr>
            <a:xfrm>
              <a:off x="660400" y="1273082"/>
              <a:ext cx="10858500" cy="954107"/>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Random Forest Regressor</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With Three-Fold Cross Validation</a:t>
              </a:r>
              <a:endParaRPr sz="1400" b="0" i="0" u="none" strike="noStrike" cap="none">
                <a:solidFill>
                  <a:srgbClr val="000000"/>
                </a:solidFill>
                <a:latin typeface="Arial"/>
                <a:ea typeface="Arial"/>
                <a:cs typeface="Arial"/>
                <a:sym typeface="Arial"/>
              </a:endParaRPr>
            </a:p>
          </p:txBody>
        </p:sp>
        <p:sp>
          <p:nvSpPr>
            <p:cNvPr id="495" name="Google Shape;495;p43"/>
            <p:cNvSpPr/>
            <p:nvPr/>
          </p:nvSpPr>
          <p:spPr>
            <a:xfrm>
              <a:off x="9648856" y="2343163"/>
              <a:ext cx="1394455" cy="506313"/>
            </a:xfrm>
            <a:prstGeom prst="roundRect">
              <a:avLst>
                <a:gd name="adj" fmla="val 16000"/>
              </a:avLst>
            </a:prstGeom>
            <a:solidFill>
              <a:schemeClr val="accen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Most influential factors</a:t>
              </a:r>
              <a:endParaRPr sz="1400" b="0" i="0" u="none" strike="noStrike" cap="none">
                <a:solidFill>
                  <a:srgbClr val="000000"/>
                </a:solidFill>
                <a:latin typeface="Arial"/>
                <a:ea typeface="Arial"/>
                <a:cs typeface="Arial"/>
                <a:sym typeface="Arial"/>
              </a:endParaRPr>
            </a:p>
          </p:txBody>
        </p:sp>
      </p:grpSp>
      <p:sp>
        <p:nvSpPr>
          <p:cNvPr id="496" name="Google Shape;496;p43"/>
          <p:cNvSpPr/>
          <p:nvPr/>
        </p:nvSpPr>
        <p:spPr>
          <a:xfrm>
            <a:off x="9321804" y="2133600"/>
            <a:ext cx="2048561" cy="4000500"/>
          </a:xfrm>
          <a:prstGeom prst="roundRect">
            <a:avLst>
              <a:gd name="adj" fmla="val 16667"/>
            </a:avLst>
          </a:prstGeom>
          <a:noFill/>
          <a:ln w="31750" cap="flat" cmpd="sng">
            <a:solidFill>
              <a:srgbClr val="0D7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4"/>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Feedforward Neural Network</a:t>
            </a:r>
            <a:endParaRPr/>
          </a:p>
        </p:txBody>
      </p:sp>
      <p:sp>
        <p:nvSpPr>
          <p:cNvPr id="503" name="Google Shape;503;p4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grpSp>
        <p:nvGrpSpPr>
          <p:cNvPr id="504" name="Google Shape;504;p44"/>
          <p:cNvGrpSpPr/>
          <p:nvPr/>
        </p:nvGrpSpPr>
        <p:grpSpPr>
          <a:xfrm>
            <a:off x="669924" y="1264067"/>
            <a:ext cx="10848976" cy="5070472"/>
            <a:chOff x="669924" y="1264067"/>
            <a:chExt cx="10848976" cy="5070472"/>
          </a:xfrm>
        </p:grpSpPr>
        <p:grpSp>
          <p:nvGrpSpPr>
            <p:cNvPr id="505" name="Google Shape;505;p44"/>
            <p:cNvGrpSpPr/>
            <p:nvPr/>
          </p:nvGrpSpPr>
          <p:grpSpPr>
            <a:xfrm>
              <a:off x="6264160" y="1340198"/>
              <a:ext cx="5254740" cy="4994341"/>
              <a:chOff x="6264160" y="1340198"/>
              <a:chExt cx="5254740" cy="4994341"/>
            </a:xfrm>
          </p:grpSpPr>
          <p:grpSp>
            <p:nvGrpSpPr>
              <p:cNvPr id="506" name="Google Shape;506;p44"/>
              <p:cNvGrpSpPr/>
              <p:nvPr/>
            </p:nvGrpSpPr>
            <p:grpSpPr>
              <a:xfrm>
                <a:off x="6264160" y="1340198"/>
                <a:ext cx="5254740" cy="1846657"/>
                <a:chOff x="7521460" y="1658237"/>
                <a:chExt cx="5254740" cy="1846657"/>
              </a:xfrm>
            </p:grpSpPr>
            <p:grpSp>
              <p:nvGrpSpPr>
                <p:cNvPr id="507" name="Google Shape;507;p44"/>
                <p:cNvGrpSpPr/>
                <p:nvPr/>
              </p:nvGrpSpPr>
              <p:grpSpPr>
                <a:xfrm>
                  <a:off x="8389257" y="1658237"/>
                  <a:ext cx="4386943" cy="1846657"/>
                  <a:chOff x="8389257" y="1658237"/>
                  <a:chExt cx="4386943" cy="1846657"/>
                </a:xfrm>
              </p:grpSpPr>
              <p:sp>
                <p:nvSpPr>
                  <p:cNvPr id="508" name="Google Shape;508;p44"/>
                  <p:cNvSpPr/>
                  <p:nvPr/>
                </p:nvSpPr>
                <p:spPr>
                  <a:xfrm>
                    <a:off x="8389257" y="1658237"/>
                    <a:ext cx="4386943" cy="525465"/>
                  </a:xfrm>
                  <a:prstGeom prst="roundRect">
                    <a:avLst>
                      <a:gd name="adj" fmla="val 0"/>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Hyperparameter Tuning</a:t>
                    </a:r>
                    <a:endParaRPr sz="1400" b="0" i="0" u="none" strike="noStrike" cap="none">
                      <a:solidFill>
                        <a:srgbClr val="000000"/>
                      </a:solidFill>
                      <a:latin typeface="Arial"/>
                      <a:ea typeface="Arial"/>
                      <a:cs typeface="Arial"/>
                      <a:sym typeface="Arial"/>
                    </a:endParaRPr>
                  </a:p>
                </p:txBody>
              </p:sp>
              <p:sp>
                <p:nvSpPr>
                  <p:cNvPr id="509" name="Google Shape;509;p44"/>
                  <p:cNvSpPr txBox="1"/>
                  <p:nvPr/>
                </p:nvSpPr>
                <p:spPr>
                  <a:xfrm>
                    <a:off x="8389257" y="2183701"/>
                    <a:ext cx="4386943" cy="1321193"/>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'batch_size': 128,</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'lr': 0.001,</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'module__dropout_rate': 0.2,</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'module__hidden_dim1': 256,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'module__hidden_dim2': 128,</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'module__hidden_dim3': 16,</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US" sz="1200" b="1" i="0" u="none" strike="noStrike" cap="none">
                        <a:solidFill>
                          <a:srgbClr val="000000"/>
                        </a:solidFill>
                        <a:latin typeface="Arial"/>
                        <a:ea typeface="Arial"/>
                        <a:cs typeface="Arial"/>
                        <a:sym typeface="Arial"/>
                      </a:rPr>
                      <a:t>'optimizer': optim.Adam</a:t>
                    </a:r>
                    <a:endParaRPr sz="1200" b="0" i="0" u="none" strike="noStrike" cap="none">
                      <a:solidFill>
                        <a:srgbClr val="000000"/>
                      </a:solidFill>
                      <a:latin typeface="Arial"/>
                      <a:ea typeface="Arial"/>
                      <a:cs typeface="Arial"/>
                      <a:sym typeface="Arial"/>
                    </a:endParaRPr>
                  </a:p>
                </p:txBody>
              </p:sp>
            </p:grpSp>
            <p:sp>
              <p:nvSpPr>
                <p:cNvPr id="510" name="Google Shape;510;p44"/>
                <p:cNvSpPr txBox="1"/>
                <p:nvPr/>
              </p:nvSpPr>
              <p:spPr>
                <a:xfrm>
                  <a:off x="7521460" y="1748734"/>
                  <a:ext cx="639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01</a:t>
                  </a:r>
                  <a:endParaRPr sz="3200" b="1" i="0" u="none" strike="noStrike" cap="none">
                    <a:solidFill>
                      <a:srgbClr val="000000"/>
                    </a:solidFill>
                    <a:latin typeface="Arial"/>
                    <a:ea typeface="Arial"/>
                    <a:cs typeface="Arial"/>
                    <a:sym typeface="Arial"/>
                  </a:endParaRPr>
                </a:p>
              </p:txBody>
            </p:sp>
          </p:grpSp>
          <p:grpSp>
            <p:nvGrpSpPr>
              <p:cNvPr id="511" name="Google Shape;511;p44"/>
              <p:cNvGrpSpPr/>
              <p:nvPr/>
            </p:nvGrpSpPr>
            <p:grpSpPr>
              <a:xfrm>
                <a:off x="6264160" y="3204136"/>
                <a:ext cx="5254740" cy="1307530"/>
                <a:chOff x="7521460" y="3392677"/>
                <a:chExt cx="5254740" cy="1307530"/>
              </a:xfrm>
            </p:grpSpPr>
            <p:grpSp>
              <p:nvGrpSpPr>
                <p:cNvPr id="512" name="Google Shape;512;p44"/>
                <p:cNvGrpSpPr/>
                <p:nvPr/>
              </p:nvGrpSpPr>
              <p:grpSpPr>
                <a:xfrm>
                  <a:off x="8389257" y="3392677"/>
                  <a:ext cx="4386943" cy="1307530"/>
                  <a:chOff x="8389257" y="3392677"/>
                  <a:chExt cx="4386943" cy="1307530"/>
                </a:xfrm>
              </p:grpSpPr>
              <p:sp>
                <p:nvSpPr>
                  <p:cNvPr id="513" name="Google Shape;513;p44"/>
                  <p:cNvSpPr/>
                  <p:nvPr/>
                </p:nvSpPr>
                <p:spPr>
                  <a:xfrm>
                    <a:off x="8389257" y="3392677"/>
                    <a:ext cx="4386943" cy="525465"/>
                  </a:xfrm>
                  <a:prstGeom prst="roundRect">
                    <a:avLst>
                      <a:gd name="adj" fmla="val 0"/>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Testing Result</a:t>
                    </a:r>
                    <a:endParaRPr sz="1400" b="0" i="0" u="none" strike="noStrike" cap="none">
                      <a:solidFill>
                        <a:srgbClr val="000000"/>
                      </a:solidFill>
                      <a:latin typeface="Arial"/>
                      <a:ea typeface="Arial"/>
                      <a:cs typeface="Arial"/>
                      <a:sym typeface="Arial"/>
                    </a:endParaRPr>
                  </a:p>
                </p:txBody>
              </p:sp>
              <p:sp>
                <p:nvSpPr>
                  <p:cNvPr id="514" name="Google Shape;514;p44"/>
                  <p:cNvSpPr txBox="1"/>
                  <p:nvPr/>
                </p:nvSpPr>
                <p:spPr>
                  <a:xfrm>
                    <a:off x="8389257" y="3918142"/>
                    <a:ext cx="4386943" cy="782065"/>
                  </a:xfrm>
                  <a:prstGeom prst="rect">
                    <a:avLst/>
                  </a:prstGeom>
                  <a:blipFill rotWithShape="1">
                    <a:blip r:embed="rId3">
                      <a:alphaModFix/>
                    </a:blip>
                    <a:stretch>
                      <a:fillRect r="-8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sp>
              <p:nvSpPr>
                <p:cNvPr id="515" name="Google Shape;515;p44"/>
                <p:cNvSpPr txBox="1"/>
                <p:nvPr/>
              </p:nvSpPr>
              <p:spPr>
                <a:xfrm>
                  <a:off x="7521460" y="3483174"/>
                  <a:ext cx="639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accent1"/>
                      </a:solidFill>
                      <a:latin typeface="Arial"/>
                      <a:ea typeface="Arial"/>
                      <a:cs typeface="Arial"/>
                      <a:sym typeface="Arial"/>
                    </a:rPr>
                    <a:t>02</a:t>
                  </a:r>
                  <a:endParaRPr sz="3200" b="1" i="0" u="none" strike="noStrike" cap="none">
                    <a:solidFill>
                      <a:schemeClr val="accent1"/>
                    </a:solidFill>
                    <a:latin typeface="Arial"/>
                    <a:ea typeface="Arial"/>
                    <a:cs typeface="Arial"/>
                    <a:sym typeface="Arial"/>
                  </a:endParaRPr>
                </a:p>
              </p:txBody>
            </p:sp>
          </p:grpSp>
          <p:grpSp>
            <p:nvGrpSpPr>
              <p:cNvPr id="516" name="Google Shape;516;p44"/>
              <p:cNvGrpSpPr/>
              <p:nvPr/>
            </p:nvGrpSpPr>
            <p:grpSpPr>
              <a:xfrm>
                <a:off x="6264160" y="4497965"/>
                <a:ext cx="5254740" cy="1836574"/>
                <a:chOff x="7521460" y="4533859"/>
                <a:chExt cx="5254740" cy="1836574"/>
              </a:xfrm>
            </p:grpSpPr>
            <p:grpSp>
              <p:nvGrpSpPr>
                <p:cNvPr id="517" name="Google Shape;517;p44"/>
                <p:cNvGrpSpPr/>
                <p:nvPr/>
              </p:nvGrpSpPr>
              <p:grpSpPr>
                <a:xfrm>
                  <a:off x="8389257" y="4533859"/>
                  <a:ext cx="4386943" cy="1836574"/>
                  <a:chOff x="8389257" y="4533859"/>
                  <a:chExt cx="4386943" cy="1836574"/>
                </a:xfrm>
              </p:grpSpPr>
              <p:sp>
                <p:nvSpPr>
                  <p:cNvPr id="518" name="Google Shape;518;p44"/>
                  <p:cNvSpPr/>
                  <p:nvPr/>
                </p:nvSpPr>
                <p:spPr>
                  <a:xfrm>
                    <a:off x="8389257" y="4533859"/>
                    <a:ext cx="4386943" cy="525465"/>
                  </a:xfrm>
                  <a:prstGeom prst="roundRect">
                    <a:avLst>
                      <a:gd name="adj" fmla="val 0"/>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sp>
                <p:nvSpPr>
                  <p:cNvPr id="519" name="Google Shape;519;p44"/>
                  <p:cNvSpPr txBox="1"/>
                  <p:nvPr/>
                </p:nvSpPr>
                <p:spPr>
                  <a:xfrm>
                    <a:off x="8389257" y="5059323"/>
                    <a:ext cx="4386943" cy="1311110"/>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The model showed a positive learning curve, evidenced by declining loss and MSE values and an increasing R-squared value.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However, more carefully designed FNN structure might lead to a better result.</a:t>
                    </a:r>
                    <a:endParaRPr sz="1400" b="0" i="0" u="none" strike="noStrike" cap="none">
                      <a:solidFill>
                        <a:srgbClr val="000000"/>
                      </a:solidFill>
                      <a:latin typeface="Arial"/>
                      <a:ea typeface="Arial"/>
                      <a:cs typeface="Arial"/>
                      <a:sym typeface="Arial"/>
                    </a:endParaRPr>
                  </a:p>
                </p:txBody>
              </p:sp>
            </p:grpSp>
            <p:sp>
              <p:nvSpPr>
                <p:cNvPr id="520" name="Google Shape;520;p44"/>
                <p:cNvSpPr txBox="1"/>
                <p:nvPr/>
              </p:nvSpPr>
              <p:spPr>
                <a:xfrm>
                  <a:off x="7521460" y="4624356"/>
                  <a:ext cx="6399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03</a:t>
                  </a:r>
                  <a:endParaRPr sz="3200" b="1" i="0" u="none" strike="noStrike" cap="none">
                    <a:solidFill>
                      <a:srgbClr val="000000"/>
                    </a:solidFill>
                    <a:latin typeface="Arial"/>
                    <a:ea typeface="Arial"/>
                    <a:cs typeface="Arial"/>
                    <a:sym typeface="Arial"/>
                  </a:endParaRPr>
                </a:p>
              </p:txBody>
            </p:sp>
          </p:grpSp>
        </p:grpSp>
        <p:sp>
          <p:nvSpPr>
            <p:cNvPr id="521" name="Google Shape;521;p44"/>
            <p:cNvSpPr txBox="1"/>
            <p:nvPr/>
          </p:nvSpPr>
          <p:spPr>
            <a:xfrm>
              <a:off x="669924" y="1264067"/>
              <a:ext cx="5435601" cy="1203192"/>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 </a:t>
              </a:r>
              <a:r>
                <a:rPr lang="en-US" sz="2000" b="1" i="0" u="none" strike="noStrike" cap="none">
                  <a:solidFill>
                    <a:schemeClr val="accent1"/>
                  </a:solidFill>
                  <a:latin typeface="Arial"/>
                  <a:ea typeface="Arial"/>
                  <a:cs typeface="Arial"/>
                  <a:sym typeface="Arial"/>
                </a:rPr>
                <a:t>4-layer</a:t>
              </a:r>
              <a:r>
                <a:rPr lang="en-US" sz="2000" b="0" i="0" u="none" strike="noStrike" cap="none">
                  <a:solidFill>
                    <a:srgbClr val="000000"/>
                  </a:solidFill>
                  <a:latin typeface="Arial"/>
                  <a:ea typeface="Arial"/>
                  <a:cs typeface="Arial"/>
                  <a:sym typeface="Arial"/>
                </a:rPr>
                <a:t> architecture incorporates both </a:t>
              </a:r>
              <a:r>
                <a:rPr lang="en-US" sz="2000" b="1" i="0" u="none" strike="noStrike" cap="none">
                  <a:solidFill>
                    <a:schemeClr val="accent1"/>
                  </a:solidFill>
                  <a:latin typeface="Arial"/>
                  <a:ea typeface="Arial"/>
                  <a:cs typeface="Arial"/>
                  <a:sym typeface="Arial"/>
                </a:rPr>
                <a:t>batch normalization</a:t>
              </a:r>
              <a:r>
                <a:rPr lang="en-US" sz="2000" b="1"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and </a:t>
              </a:r>
              <a:r>
                <a:rPr lang="en-US" sz="2000" b="1" i="0" u="none" strike="noStrike" cap="none">
                  <a:solidFill>
                    <a:schemeClr val="accent1"/>
                  </a:solidFill>
                  <a:latin typeface="Arial"/>
                  <a:ea typeface="Arial"/>
                  <a:cs typeface="Arial"/>
                  <a:sym typeface="Arial"/>
                </a:rPr>
                <a:t>dropout</a:t>
              </a:r>
              <a:r>
                <a:rPr lang="en-US" sz="2000" b="1"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with </a:t>
              </a:r>
              <a:r>
                <a:rPr lang="en-US" sz="2000" b="1" i="0" u="none" strike="noStrike" cap="none">
                  <a:solidFill>
                    <a:schemeClr val="accent1"/>
                  </a:solidFill>
                  <a:latin typeface="Arial"/>
                  <a:ea typeface="Arial"/>
                  <a:cs typeface="Arial"/>
                  <a:sym typeface="Arial"/>
                </a:rPr>
                <a:t>ReLU</a:t>
              </a:r>
              <a:r>
                <a:rPr lang="en-US" sz="2000" b="0" i="0" u="none" strike="noStrike" cap="none">
                  <a:solidFill>
                    <a:srgbClr val="000000"/>
                  </a:solidFill>
                  <a:latin typeface="Arial"/>
                  <a:ea typeface="Arial"/>
                  <a:cs typeface="Arial"/>
                  <a:sym typeface="Arial"/>
                </a:rPr>
                <a:t> as activated function</a:t>
              </a:r>
              <a:endParaRPr sz="2000" b="0" i="0" u="none" strike="noStrike" cap="none">
                <a:solidFill>
                  <a:srgbClr val="3F3F3F"/>
                </a:solidFill>
                <a:latin typeface="Arial"/>
                <a:ea typeface="Arial"/>
                <a:cs typeface="Arial"/>
                <a:sym typeface="Arial"/>
              </a:endParaRPr>
            </a:p>
          </p:txBody>
        </p:sp>
      </p:grpSp>
      <p:pic>
        <p:nvPicPr>
          <p:cNvPr id="522" name="Google Shape;522;p44" descr="A graph with blue and orange lines&#10;&#10;Description automatically generated"/>
          <p:cNvPicPr preferRelativeResize="0"/>
          <p:nvPr/>
        </p:nvPicPr>
        <p:blipFill rotWithShape="1">
          <a:blip r:embed="rId4">
            <a:alphaModFix/>
          </a:blip>
          <a:srcRect/>
          <a:stretch/>
        </p:blipFill>
        <p:spPr>
          <a:xfrm>
            <a:off x="660399" y="2435092"/>
            <a:ext cx="5183353" cy="38053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4"/>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Evaluating the Performance of Models</a:t>
            </a:r>
            <a:endParaRPr/>
          </a:p>
        </p:txBody>
      </p:sp>
      <p:sp>
        <p:nvSpPr>
          <p:cNvPr id="536" name="Google Shape;536;p24"/>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www.islide.cc </a:t>
            </a:r>
            <a:endParaRPr/>
          </a:p>
        </p:txBody>
      </p:sp>
      <p:sp>
        <p:nvSpPr>
          <p:cNvPr id="537" name="Google Shape;537;p2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grpSp>
        <p:nvGrpSpPr>
          <p:cNvPr id="538" name="Google Shape;538;p24"/>
          <p:cNvGrpSpPr/>
          <p:nvPr/>
        </p:nvGrpSpPr>
        <p:grpSpPr>
          <a:xfrm>
            <a:off x="-2718" y="1143000"/>
            <a:ext cx="12191448" cy="5715000"/>
            <a:chOff x="-2718" y="1143000"/>
            <a:chExt cx="12191448" cy="5715000"/>
          </a:xfrm>
        </p:grpSpPr>
        <p:sp>
          <p:nvSpPr>
            <p:cNvPr id="539" name="Google Shape;539;p24"/>
            <p:cNvSpPr/>
            <p:nvPr/>
          </p:nvSpPr>
          <p:spPr>
            <a:xfrm>
              <a:off x="-2718" y="3972700"/>
              <a:ext cx="12191448" cy="2885300"/>
            </a:xfrm>
            <a:custGeom>
              <a:avLst/>
              <a:gdLst/>
              <a:ahLst/>
              <a:cxnLst/>
              <a:rect l="l" t="t" r="r" b="b"/>
              <a:pathLst>
                <a:path w="12191448" h="2885300" extrusionOk="0">
                  <a:moveTo>
                    <a:pt x="9394249" y="852"/>
                  </a:moveTo>
                  <a:cubicBezTo>
                    <a:pt x="9580749" y="31157"/>
                    <a:pt x="9744995" y="853707"/>
                    <a:pt x="9879572" y="1063441"/>
                  </a:cubicBezTo>
                  <a:cubicBezTo>
                    <a:pt x="10014149" y="1273175"/>
                    <a:pt x="10201707" y="1259256"/>
                    <a:pt x="10201707" y="1259256"/>
                  </a:cubicBezTo>
                  <a:lnTo>
                    <a:pt x="10727297" y="1463462"/>
                  </a:lnTo>
                  <a:lnTo>
                    <a:pt x="11168114" y="1578153"/>
                  </a:lnTo>
                  <a:lnTo>
                    <a:pt x="11439386" y="1681655"/>
                  </a:lnTo>
                  <a:lnTo>
                    <a:pt x="12164190" y="1401920"/>
                  </a:lnTo>
                  <a:lnTo>
                    <a:pt x="12191448" y="1415974"/>
                  </a:lnTo>
                  <a:lnTo>
                    <a:pt x="12191448" y="2885300"/>
                  </a:lnTo>
                  <a:lnTo>
                    <a:pt x="0" y="2885300"/>
                  </a:lnTo>
                  <a:lnTo>
                    <a:pt x="0" y="1859690"/>
                  </a:lnTo>
                  <a:lnTo>
                    <a:pt x="50200" y="1869077"/>
                  </a:lnTo>
                  <a:lnTo>
                    <a:pt x="418961" y="1564166"/>
                  </a:lnTo>
                  <a:lnTo>
                    <a:pt x="635132" y="1642492"/>
                  </a:lnTo>
                  <a:lnTo>
                    <a:pt x="965744" y="1751588"/>
                  </a:lnTo>
                  <a:lnTo>
                    <a:pt x="1487094" y="1452272"/>
                  </a:lnTo>
                  <a:lnTo>
                    <a:pt x="1635447" y="1345973"/>
                  </a:lnTo>
                  <a:lnTo>
                    <a:pt x="1813469" y="1298418"/>
                  </a:lnTo>
                  <a:lnTo>
                    <a:pt x="2279718" y="993508"/>
                  </a:lnTo>
                  <a:lnTo>
                    <a:pt x="2474695" y="1122186"/>
                  </a:lnTo>
                  <a:lnTo>
                    <a:pt x="2576422" y="1259256"/>
                  </a:lnTo>
                  <a:lnTo>
                    <a:pt x="2851932" y="1281634"/>
                  </a:lnTo>
                  <a:lnTo>
                    <a:pt x="3063864" y="1463462"/>
                  </a:lnTo>
                  <a:lnTo>
                    <a:pt x="3538590" y="1318000"/>
                  </a:lnTo>
                  <a:lnTo>
                    <a:pt x="3674226" y="1063441"/>
                  </a:lnTo>
                  <a:lnTo>
                    <a:pt x="3894633" y="948750"/>
                  </a:lnTo>
                  <a:lnTo>
                    <a:pt x="4064179" y="789301"/>
                  </a:lnTo>
                  <a:lnTo>
                    <a:pt x="4496519" y="604677"/>
                  </a:lnTo>
                  <a:lnTo>
                    <a:pt x="4564337" y="515162"/>
                  </a:lnTo>
                  <a:lnTo>
                    <a:pt x="4941575" y="772517"/>
                  </a:lnTo>
                  <a:lnTo>
                    <a:pt x="5280665" y="881614"/>
                  </a:lnTo>
                  <a:lnTo>
                    <a:pt x="5505311" y="1004697"/>
                  </a:lnTo>
                  <a:lnTo>
                    <a:pt x="5772347" y="881614"/>
                  </a:lnTo>
                  <a:lnTo>
                    <a:pt x="5975799" y="789301"/>
                  </a:lnTo>
                  <a:lnTo>
                    <a:pt x="6230117" y="873222"/>
                  </a:lnTo>
                  <a:lnTo>
                    <a:pt x="6416617" y="1021481"/>
                  </a:lnTo>
                  <a:lnTo>
                    <a:pt x="6734514" y="937561"/>
                  </a:lnTo>
                  <a:lnTo>
                    <a:pt x="6836240" y="817275"/>
                  </a:lnTo>
                  <a:lnTo>
                    <a:pt x="7294011" y="761328"/>
                  </a:lnTo>
                  <a:lnTo>
                    <a:pt x="7565283" y="596285"/>
                  </a:lnTo>
                  <a:lnTo>
                    <a:pt x="7942520" y="436836"/>
                  </a:lnTo>
                  <a:cubicBezTo>
                    <a:pt x="7967952" y="422849"/>
                    <a:pt x="8340951" y="596285"/>
                    <a:pt x="8340951" y="596285"/>
                  </a:cubicBezTo>
                  <a:lnTo>
                    <a:pt x="8620700" y="744544"/>
                  </a:lnTo>
                  <a:cubicBezTo>
                    <a:pt x="8667325" y="790234"/>
                    <a:pt x="8631651" y="1005563"/>
                    <a:pt x="8760575" y="881614"/>
                  </a:cubicBezTo>
                  <a:cubicBezTo>
                    <a:pt x="8889499" y="757665"/>
                    <a:pt x="9207750" y="-29453"/>
                    <a:pt x="9394249" y="852"/>
                  </a:cubicBezTo>
                  <a:close/>
                </a:path>
              </a:pathLst>
            </a:custGeom>
            <a:solidFill>
              <a:srgbClr val="F2F2F2">
                <a:alpha val="6901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0" name="Google Shape;540;p24"/>
            <p:cNvSpPr/>
            <p:nvPr/>
          </p:nvSpPr>
          <p:spPr>
            <a:xfrm>
              <a:off x="-2718" y="4954511"/>
              <a:ext cx="2453343" cy="1901458"/>
            </a:xfrm>
            <a:custGeom>
              <a:avLst/>
              <a:gdLst/>
              <a:ahLst/>
              <a:cxnLst/>
              <a:rect l="l" t="t" r="r" b="b"/>
              <a:pathLst>
                <a:path w="2453343" h="1901458" extrusionOk="0">
                  <a:moveTo>
                    <a:pt x="2308937" y="0"/>
                  </a:moveTo>
                  <a:cubicBezTo>
                    <a:pt x="2453343" y="92549"/>
                    <a:pt x="2453343" y="92549"/>
                    <a:pt x="2453343" y="92549"/>
                  </a:cubicBezTo>
                  <a:cubicBezTo>
                    <a:pt x="2262217" y="117790"/>
                    <a:pt x="2262217" y="117790"/>
                    <a:pt x="2262217" y="117790"/>
                  </a:cubicBezTo>
                  <a:cubicBezTo>
                    <a:pt x="1807761" y="465549"/>
                    <a:pt x="1807761" y="465549"/>
                    <a:pt x="1807761" y="465549"/>
                  </a:cubicBezTo>
                  <a:cubicBezTo>
                    <a:pt x="1620881" y="588947"/>
                    <a:pt x="1620881" y="588947"/>
                    <a:pt x="1620881" y="588947"/>
                  </a:cubicBezTo>
                  <a:cubicBezTo>
                    <a:pt x="1620881" y="670278"/>
                    <a:pt x="1620881" y="670278"/>
                    <a:pt x="1620881" y="670278"/>
                  </a:cubicBezTo>
                  <a:cubicBezTo>
                    <a:pt x="1353304" y="838549"/>
                    <a:pt x="1353304" y="838549"/>
                    <a:pt x="1353304" y="838549"/>
                  </a:cubicBezTo>
                  <a:cubicBezTo>
                    <a:pt x="1620881" y="891835"/>
                    <a:pt x="1620881" y="891835"/>
                    <a:pt x="1620881" y="891835"/>
                  </a:cubicBezTo>
                  <a:cubicBezTo>
                    <a:pt x="1208898" y="1074128"/>
                    <a:pt x="1208898" y="1074128"/>
                    <a:pt x="1208898" y="1074128"/>
                  </a:cubicBezTo>
                  <a:cubicBezTo>
                    <a:pt x="1149436" y="1273248"/>
                    <a:pt x="1149436" y="1273248"/>
                    <a:pt x="1149436" y="1273248"/>
                  </a:cubicBezTo>
                  <a:cubicBezTo>
                    <a:pt x="996535" y="1318120"/>
                    <a:pt x="996535" y="1318120"/>
                    <a:pt x="996535" y="1318120"/>
                  </a:cubicBezTo>
                  <a:cubicBezTo>
                    <a:pt x="711969" y="1531263"/>
                    <a:pt x="711969" y="1531263"/>
                    <a:pt x="711969" y="1531263"/>
                  </a:cubicBezTo>
                  <a:cubicBezTo>
                    <a:pt x="627024" y="1901458"/>
                    <a:pt x="627024" y="1901458"/>
                    <a:pt x="627024" y="1901458"/>
                  </a:cubicBezTo>
                  <a:cubicBezTo>
                    <a:pt x="491112" y="1733188"/>
                    <a:pt x="491112" y="1733188"/>
                    <a:pt x="491112" y="1733188"/>
                  </a:cubicBezTo>
                  <a:cubicBezTo>
                    <a:pt x="168321" y="1710751"/>
                    <a:pt x="168321" y="1710751"/>
                    <a:pt x="168321" y="1710751"/>
                  </a:cubicBezTo>
                  <a:cubicBezTo>
                    <a:pt x="2678" y="1621007"/>
                    <a:pt x="2678" y="1621007"/>
                    <a:pt x="2678" y="1621007"/>
                  </a:cubicBezTo>
                  <a:lnTo>
                    <a:pt x="0" y="1622583"/>
                  </a:lnTo>
                  <a:lnTo>
                    <a:pt x="0" y="758045"/>
                  </a:lnTo>
                  <a:lnTo>
                    <a:pt x="410414" y="577729"/>
                  </a:lnTo>
                  <a:cubicBezTo>
                    <a:pt x="270255" y="903053"/>
                    <a:pt x="270255" y="903053"/>
                    <a:pt x="270255" y="903053"/>
                  </a:cubicBezTo>
                  <a:cubicBezTo>
                    <a:pt x="410414" y="1183504"/>
                    <a:pt x="410414" y="1183504"/>
                    <a:pt x="410414" y="1183504"/>
                  </a:cubicBezTo>
                  <a:cubicBezTo>
                    <a:pt x="2678" y="1531263"/>
                    <a:pt x="2678" y="1531263"/>
                    <a:pt x="2678" y="1531263"/>
                  </a:cubicBezTo>
                  <a:cubicBezTo>
                    <a:pt x="559068" y="1452737"/>
                    <a:pt x="559068" y="1452737"/>
                    <a:pt x="559068" y="1452737"/>
                  </a:cubicBezTo>
                  <a:cubicBezTo>
                    <a:pt x="962557" y="1020842"/>
                    <a:pt x="962557" y="1020842"/>
                    <a:pt x="962557" y="1020842"/>
                  </a:cubicBezTo>
                  <a:cubicBezTo>
                    <a:pt x="992288" y="746000"/>
                    <a:pt x="992288" y="746000"/>
                    <a:pt x="992288" y="746000"/>
                  </a:cubicBezTo>
                  <a:cubicBezTo>
                    <a:pt x="1663354" y="314105"/>
                    <a:pt x="1663354" y="314105"/>
                    <a:pt x="1663354" y="314105"/>
                  </a:cubicBezTo>
                  <a:cubicBezTo>
                    <a:pt x="2308937" y="0"/>
                    <a:pt x="2308937" y="0"/>
                    <a:pt x="2308937" y="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1" name="Google Shape;541;p24"/>
            <p:cNvSpPr/>
            <p:nvPr/>
          </p:nvSpPr>
          <p:spPr>
            <a:xfrm>
              <a:off x="2519228" y="4465044"/>
              <a:ext cx="2550160" cy="1868701"/>
            </a:xfrm>
            <a:custGeom>
              <a:avLst/>
              <a:gdLst/>
              <a:ahLst/>
              <a:cxnLst/>
              <a:rect l="l" t="t" r="r" b="b"/>
              <a:pathLst>
                <a:path w="1078" h="1198" extrusionOk="0">
                  <a:moveTo>
                    <a:pt x="243" y="610"/>
                  </a:moveTo>
                  <a:lnTo>
                    <a:pt x="185" y="824"/>
                  </a:lnTo>
                  <a:lnTo>
                    <a:pt x="56" y="890"/>
                  </a:lnTo>
                  <a:lnTo>
                    <a:pt x="0" y="1039"/>
                  </a:lnTo>
                  <a:lnTo>
                    <a:pt x="34" y="1039"/>
                  </a:lnTo>
                  <a:lnTo>
                    <a:pt x="84" y="1119"/>
                  </a:lnTo>
                  <a:lnTo>
                    <a:pt x="124" y="1119"/>
                  </a:lnTo>
                  <a:lnTo>
                    <a:pt x="124" y="1007"/>
                  </a:lnTo>
                  <a:lnTo>
                    <a:pt x="199" y="960"/>
                  </a:lnTo>
                  <a:lnTo>
                    <a:pt x="248" y="845"/>
                  </a:lnTo>
                  <a:lnTo>
                    <a:pt x="327" y="1007"/>
                  </a:lnTo>
                  <a:lnTo>
                    <a:pt x="291" y="1119"/>
                  </a:lnTo>
                  <a:lnTo>
                    <a:pt x="327" y="1140"/>
                  </a:lnTo>
                  <a:lnTo>
                    <a:pt x="406" y="1140"/>
                  </a:lnTo>
                  <a:lnTo>
                    <a:pt x="471" y="1198"/>
                  </a:lnTo>
                  <a:lnTo>
                    <a:pt x="550" y="1039"/>
                  </a:lnTo>
                  <a:lnTo>
                    <a:pt x="699" y="1075"/>
                  </a:lnTo>
                  <a:lnTo>
                    <a:pt x="806" y="1007"/>
                  </a:lnTo>
                  <a:lnTo>
                    <a:pt x="963" y="890"/>
                  </a:lnTo>
                  <a:lnTo>
                    <a:pt x="1078" y="723"/>
                  </a:lnTo>
                  <a:lnTo>
                    <a:pt x="1078" y="561"/>
                  </a:lnTo>
                  <a:lnTo>
                    <a:pt x="1078" y="378"/>
                  </a:lnTo>
                  <a:lnTo>
                    <a:pt x="999" y="414"/>
                  </a:lnTo>
                  <a:lnTo>
                    <a:pt x="941" y="313"/>
                  </a:lnTo>
                  <a:lnTo>
                    <a:pt x="941" y="268"/>
                  </a:lnTo>
                  <a:lnTo>
                    <a:pt x="869" y="182"/>
                  </a:lnTo>
                  <a:lnTo>
                    <a:pt x="891" y="140"/>
                  </a:lnTo>
                  <a:lnTo>
                    <a:pt x="880" y="0"/>
                  </a:lnTo>
                  <a:lnTo>
                    <a:pt x="756" y="90"/>
                  </a:lnTo>
                  <a:lnTo>
                    <a:pt x="670" y="173"/>
                  </a:lnTo>
                  <a:lnTo>
                    <a:pt x="598" y="281"/>
                  </a:lnTo>
                  <a:lnTo>
                    <a:pt x="539" y="308"/>
                  </a:lnTo>
                  <a:lnTo>
                    <a:pt x="501" y="353"/>
                  </a:lnTo>
                  <a:lnTo>
                    <a:pt x="420" y="529"/>
                  </a:lnTo>
                  <a:lnTo>
                    <a:pt x="243" y="61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2" name="Google Shape;542;p24"/>
            <p:cNvSpPr/>
            <p:nvPr/>
          </p:nvSpPr>
          <p:spPr>
            <a:xfrm>
              <a:off x="5268101" y="4720860"/>
              <a:ext cx="1014859" cy="1353951"/>
            </a:xfrm>
            <a:custGeom>
              <a:avLst/>
              <a:gdLst/>
              <a:ahLst/>
              <a:cxnLst/>
              <a:rect l="l" t="t" r="r" b="b"/>
              <a:pathLst>
                <a:path w="429" h="868" extrusionOk="0">
                  <a:moveTo>
                    <a:pt x="117" y="147"/>
                  </a:moveTo>
                  <a:lnTo>
                    <a:pt x="117" y="234"/>
                  </a:lnTo>
                  <a:lnTo>
                    <a:pt x="117" y="377"/>
                  </a:lnTo>
                  <a:lnTo>
                    <a:pt x="0" y="528"/>
                  </a:lnTo>
                  <a:lnTo>
                    <a:pt x="0" y="687"/>
                  </a:lnTo>
                  <a:lnTo>
                    <a:pt x="58" y="868"/>
                  </a:lnTo>
                  <a:lnTo>
                    <a:pt x="201" y="609"/>
                  </a:lnTo>
                  <a:lnTo>
                    <a:pt x="144" y="609"/>
                  </a:lnTo>
                  <a:lnTo>
                    <a:pt x="201" y="507"/>
                  </a:lnTo>
                  <a:lnTo>
                    <a:pt x="314" y="564"/>
                  </a:lnTo>
                  <a:lnTo>
                    <a:pt x="314" y="419"/>
                  </a:lnTo>
                  <a:lnTo>
                    <a:pt x="429" y="419"/>
                  </a:lnTo>
                  <a:lnTo>
                    <a:pt x="314" y="196"/>
                  </a:lnTo>
                  <a:lnTo>
                    <a:pt x="271" y="147"/>
                  </a:lnTo>
                  <a:lnTo>
                    <a:pt x="302" y="95"/>
                  </a:lnTo>
                  <a:lnTo>
                    <a:pt x="314" y="0"/>
                  </a:lnTo>
                  <a:lnTo>
                    <a:pt x="117" y="147"/>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43" name="Google Shape;543;p24"/>
            <p:cNvPicPr preferRelativeResize="0"/>
            <p:nvPr/>
          </p:nvPicPr>
          <p:blipFill rotWithShape="1">
            <a:blip r:embed="rId3">
              <a:alphaModFix/>
            </a:blip>
            <a:srcRect/>
            <a:stretch/>
          </p:blipFill>
          <p:spPr>
            <a:xfrm>
              <a:off x="9914217" y="5574099"/>
              <a:ext cx="37849" cy="24957"/>
            </a:xfrm>
            <a:prstGeom prst="rect">
              <a:avLst/>
            </a:prstGeom>
            <a:solidFill>
              <a:srgbClr val="ABB4BE"/>
            </a:solidFill>
            <a:ln>
              <a:noFill/>
            </a:ln>
          </p:spPr>
        </p:pic>
        <p:sp>
          <p:nvSpPr>
            <p:cNvPr id="544" name="Google Shape;544;p24"/>
            <p:cNvSpPr/>
            <p:nvPr/>
          </p:nvSpPr>
          <p:spPr>
            <a:xfrm>
              <a:off x="6453287" y="4387052"/>
              <a:ext cx="1686701" cy="1701798"/>
            </a:xfrm>
            <a:custGeom>
              <a:avLst/>
              <a:gdLst/>
              <a:ahLst/>
              <a:cxnLst/>
              <a:rect l="l" t="t" r="r" b="b"/>
              <a:pathLst>
                <a:path w="713" h="1091" extrusionOk="0">
                  <a:moveTo>
                    <a:pt x="0" y="381"/>
                  </a:moveTo>
                  <a:lnTo>
                    <a:pt x="34" y="737"/>
                  </a:lnTo>
                  <a:lnTo>
                    <a:pt x="113" y="895"/>
                  </a:lnTo>
                  <a:lnTo>
                    <a:pt x="113" y="1010"/>
                  </a:lnTo>
                  <a:lnTo>
                    <a:pt x="284" y="992"/>
                  </a:lnTo>
                  <a:lnTo>
                    <a:pt x="334" y="1091"/>
                  </a:lnTo>
                  <a:lnTo>
                    <a:pt x="492" y="992"/>
                  </a:lnTo>
                  <a:lnTo>
                    <a:pt x="464" y="832"/>
                  </a:lnTo>
                  <a:lnTo>
                    <a:pt x="550" y="795"/>
                  </a:lnTo>
                  <a:lnTo>
                    <a:pt x="591" y="832"/>
                  </a:lnTo>
                  <a:lnTo>
                    <a:pt x="670" y="737"/>
                  </a:lnTo>
                  <a:lnTo>
                    <a:pt x="471" y="521"/>
                  </a:lnTo>
                  <a:lnTo>
                    <a:pt x="492" y="262"/>
                  </a:lnTo>
                  <a:lnTo>
                    <a:pt x="471" y="223"/>
                  </a:lnTo>
                  <a:lnTo>
                    <a:pt x="570" y="223"/>
                  </a:lnTo>
                  <a:lnTo>
                    <a:pt x="713" y="223"/>
                  </a:lnTo>
                  <a:lnTo>
                    <a:pt x="663" y="111"/>
                  </a:lnTo>
                  <a:lnTo>
                    <a:pt x="647" y="0"/>
                  </a:lnTo>
                  <a:lnTo>
                    <a:pt x="464" y="111"/>
                  </a:lnTo>
                  <a:lnTo>
                    <a:pt x="370" y="205"/>
                  </a:lnTo>
                  <a:lnTo>
                    <a:pt x="178" y="243"/>
                  </a:lnTo>
                  <a:lnTo>
                    <a:pt x="135" y="325"/>
                  </a:lnTo>
                  <a:lnTo>
                    <a:pt x="0" y="381"/>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5" name="Google Shape;545;p24"/>
            <p:cNvSpPr/>
            <p:nvPr/>
          </p:nvSpPr>
          <p:spPr>
            <a:xfrm>
              <a:off x="8701209" y="3941139"/>
              <a:ext cx="2687869" cy="2038520"/>
            </a:xfrm>
            <a:custGeom>
              <a:avLst/>
              <a:gdLst/>
              <a:ahLst/>
              <a:cxnLst/>
              <a:rect l="l" t="t" r="r" b="b"/>
              <a:pathLst>
                <a:path w="10540" h="13459" extrusionOk="0">
                  <a:moveTo>
                    <a:pt x="649" y="4345"/>
                  </a:moveTo>
                  <a:lnTo>
                    <a:pt x="0" y="6497"/>
                  </a:lnTo>
                  <a:cubicBezTo>
                    <a:pt x="111" y="6985"/>
                    <a:pt x="223" y="7472"/>
                    <a:pt x="334" y="7960"/>
                  </a:cubicBezTo>
                  <a:lnTo>
                    <a:pt x="1781" y="10833"/>
                  </a:lnTo>
                  <a:lnTo>
                    <a:pt x="3321" y="11492"/>
                  </a:lnTo>
                  <a:lnTo>
                    <a:pt x="3321" y="13160"/>
                  </a:lnTo>
                  <a:lnTo>
                    <a:pt x="4499" y="13160"/>
                  </a:lnTo>
                  <a:lnTo>
                    <a:pt x="5037" y="13459"/>
                  </a:lnTo>
                  <a:lnTo>
                    <a:pt x="5900" y="13160"/>
                  </a:lnTo>
                  <a:lnTo>
                    <a:pt x="7746" y="13160"/>
                  </a:lnTo>
                  <a:lnTo>
                    <a:pt x="9666" y="13160"/>
                  </a:lnTo>
                  <a:cubicBezTo>
                    <a:pt x="9777" y="12604"/>
                    <a:pt x="10429" y="11796"/>
                    <a:pt x="10540" y="11240"/>
                  </a:cubicBezTo>
                  <a:lnTo>
                    <a:pt x="8703" y="10204"/>
                  </a:lnTo>
                  <a:lnTo>
                    <a:pt x="7739" y="9762"/>
                  </a:lnTo>
                  <a:lnTo>
                    <a:pt x="4729" y="7700"/>
                  </a:lnTo>
                  <a:lnTo>
                    <a:pt x="4194" y="6032"/>
                  </a:lnTo>
                  <a:cubicBezTo>
                    <a:pt x="4027" y="4949"/>
                    <a:pt x="3224" y="281"/>
                    <a:pt x="2633" y="0"/>
                  </a:cubicBezTo>
                  <a:lnTo>
                    <a:pt x="649" y="43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6" name="Google Shape;546;p24"/>
            <p:cNvSpPr/>
            <p:nvPr/>
          </p:nvSpPr>
          <p:spPr>
            <a:xfrm>
              <a:off x="11468443" y="5364284"/>
              <a:ext cx="720287" cy="672696"/>
            </a:xfrm>
            <a:custGeom>
              <a:avLst/>
              <a:gdLst/>
              <a:ahLst/>
              <a:cxnLst/>
              <a:rect l="l" t="t" r="r" b="b"/>
              <a:pathLst>
                <a:path w="720287" h="672696" extrusionOk="0">
                  <a:moveTo>
                    <a:pt x="720287" y="0"/>
                  </a:moveTo>
                  <a:lnTo>
                    <a:pt x="720287" y="111185"/>
                  </a:lnTo>
                  <a:lnTo>
                    <a:pt x="709692" y="158340"/>
                  </a:lnTo>
                  <a:lnTo>
                    <a:pt x="487322" y="267530"/>
                  </a:lnTo>
                  <a:lnTo>
                    <a:pt x="624529" y="435994"/>
                  </a:lnTo>
                  <a:lnTo>
                    <a:pt x="720287" y="483349"/>
                  </a:lnTo>
                  <a:lnTo>
                    <a:pt x="720287" y="672696"/>
                  </a:lnTo>
                  <a:lnTo>
                    <a:pt x="709692" y="671531"/>
                  </a:lnTo>
                  <a:lnTo>
                    <a:pt x="49678" y="267530"/>
                  </a:lnTo>
                  <a:lnTo>
                    <a:pt x="0" y="26753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7" name="Google Shape;547;p24"/>
            <p:cNvSpPr/>
            <p:nvPr/>
          </p:nvSpPr>
          <p:spPr>
            <a:xfrm>
              <a:off x="14" y="4954511"/>
              <a:ext cx="2450613" cy="1901458"/>
            </a:xfrm>
            <a:custGeom>
              <a:avLst/>
              <a:gdLst/>
              <a:ahLst/>
              <a:cxnLst/>
              <a:rect l="l" t="t" r="r" b="b"/>
              <a:pathLst>
                <a:path w="8472" h="10000" extrusionOk="0">
                  <a:moveTo>
                    <a:pt x="1924" y="7640"/>
                  </a:moveTo>
                  <a:lnTo>
                    <a:pt x="3318" y="5369"/>
                  </a:lnTo>
                  <a:cubicBezTo>
                    <a:pt x="3353" y="4887"/>
                    <a:pt x="3386" y="4405"/>
                    <a:pt x="3421" y="3923"/>
                  </a:cubicBezTo>
                  <a:lnTo>
                    <a:pt x="5741" y="1652"/>
                  </a:lnTo>
                  <a:lnTo>
                    <a:pt x="7973" y="0"/>
                  </a:lnTo>
                  <a:lnTo>
                    <a:pt x="8472" y="487"/>
                  </a:lnTo>
                  <a:lnTo>
                    <a:pt x="7811" y="619"/>
                  </a:lnTo>
                  <a:lnTo>
                    <a:pt x="6239" y="2448"/>
                  </a:lnTo>
                  <a:lnTo>
                    <a:pt x="5594" y="3097"/>
                  </a:lnTo>
                  <a:lnTo>
                    <a:pt x="5594" y="3525"/>
                  </a:lnTo>
                  <a:lnTo>
                    <a:pt x="4670" y="4410"/>
                  </a:lnTo>
                  <a:lnTo>
                    <a:pt x="5594" y="4690"/>
                  </a:lnTo>
                  <a:lnTo>
                    <a:pt x="4170" y="5649"/>
                  </a:lnTo>
                  <a:cubicBezTo>
                    <a:pt x="4101" y="5998"/>
                    <a:pt x="4032" y="6347"/>
                    <a:pt x="3964" y="6696"/>
                  </a:cubicBezTo>
                  <a:lnTo>
                    <a:pt x="3436" y="6932"/>
                  </a:lnTo>
                  <a:lnTo>
                    <a:pt x="2451" y="8053"/>
                  </a:lnTo>
                  <a:cubicBezTo>
                    <a:pt x="2354" y="8702"/>
                    <a:pt x="2255" y="9351"/>
                    <a:pt x="2158" y="10000"/>
                  </a:cubicBezTo>
                  <a:lnTo>
                    <a:pt x="1688" y="9115"/>
                  </a:lnTo>
                  <a:lnTo>
                    <a:pt x="572" y="8997"/>
                  </a:lnTo>
                  <a:lnTo>
                    <a:pt x="0" y="8525"/>
                  </a:ln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8" name="Google Shape;548;p24"/>
            <p:cNvCxnSpPr>
              <a:stCxn id="547" idx="4"/>
              <a:endCxn id="549" idx="2"/>
            </p:cNvCxnSpPr>
            <p:nvPr/>
          </p:nvCxnSpPr>
          <p:spPr>
            <a:xfrm rot="10800000" flipH="1">
              <a:off x="2306407" y="4312179"/>
              <a:ext cx="5400" cy="642300"/>
            </a:xfrm>
            <a:prstGeom prst="straightConnector1">
              <a:avLst/>
            </a:prstGeom>
            <a:noFill/>
            <a:ln w="9525" cap="rnd" cmpd="sng">
              <a:solidFill>
                <a:srgbClr val="D8D8D8"/>
              </a:solidFill>
              <a:prstDash val="solid"/>
              <a:round/>
              <a:headEnd type="none" w="sm" len="sm"/>
              <a:tailEnd type="oval" w="med" len="med"/>
            </a:ln>
          </p:spPr>
        </p:cxnSp>
        <p:grpSp>
          <p:nvGrpSpPr>
            <p:cNvPr id="550" name="Google Shape;550;p24"/>
            <p:cNvGrpSpPr/>
            <p:nvPr/>
          </p:nvGrpSpPr>
          <p:grpSpPr>
            <a:xfrm>
              <a:off x="1142939" y="2921583"/>
              <a:ext cx="2337736" cy="1946577"/>
              <a:chOff x="1519832" y="2604637"/>
              <a:chExt cx="2337736" cy="1946577"/>
            </a:xfrm>
          </p:grpSpPr>
          <p:grpSp>
            <p:nvGrpSpPr>
              <p:cNvPr id="551" name="Google Shape;551;p24"/>
              <p:cNvGrpSpPr/>
              <p:nvPr/>
            </p:nvGrpSpPr>
            <p:grpSpPr>
              <a:xfrm>
                <a:off x="1519832" y="2604637"/>
                <a:ext cx="2337736" cy="1390596"/>
                <a:chOff x="1519832" y="2420937"/>
                <a:chExt cx="2337736" cy="1390596"/>
              </a:xfrm>
            </p:grpSpPr>
            <p:sp>
              <p:nvSpPr>
                <p:cNvPr id="552" name="Google Shape;552;p24"/>
                <p:cNvSpPr txBox="1"/>
                <p:nvPr/>
              </p:nvSpPr>
              <p:spPr>
                <a:xfrm>
                  <a:off x="1519832" y="2420937"/>
                  <a:ext cx="2337736" cy="469630"/>
                </a:xfrm>
                <a:prstGeom prst="rect">
                  <a:avLst/>
                </a:prstGeom>
                <a:noFill/>
                <a:ln>
                  <a:noFill/>
                </a:ln>
              </p:spPr>
              <p:txBody>
                <a:bodyPr spcFirstLastPara="1" wrap="square" lIns="90000" tIns="46800" rIns="90000" bIns="46800" anchor="b" anchorCtr="0">
                  <a:normAutofit fontScale="92500"/>
                </a:bodyPr>
                <a:lstStyle/>
                <a:p>
                  <a:pPr marL="0" marR="0" lvl="0" indent="0" algn="ctr" rtl="0">
                    <a:lnSpc>
                      <a:spcPct val="100000"/>
                    </a:lnSpc>
                    <a:spcBef>
                      <a:spcPts val="0"/>
                    </a:spcBef>
                    <a:spcAft>
                      <a:spcPts val="0"/>
                    </a:spcAft>
                    <a:buClr>
                      <a:srgbClr val="000000"/>
                    </a:buClr>
                    <a:buSzPct val="100000"/>
                    <a:buFont typeface="Arial"/>
                    <a:buNone/>
                  </a:pPr>
                  <a:r>
                    <a:rPr lang="en-US" sz="2000" b="1" i="0" u="none" strike="noStrike" cap="none">
                      <a:solidFill>
                        <a:schemeClr val="dk1"/>
                      </a:solidFill>
                      <a:latin typeface="Arial"/>
                      <a:ea typeface="Arial"/>
                      <a:cs typeface="Arial"/>
                      <a:sym typeface="Arial"/>
                    </a:rPr>
                    <a:t>Linear Regression</a:t>
                  </a:r>
                  <a:endParaRPr sz="1400" b="0" i="0" u="none" strike="noStrike" cap="none">
                    <a:solidFill>
                      <a:srgbClr val="000000"/>
                    </a:solidFill>
                    <a:latin typeface="Arial"/>
                    <a:ea typeface="Arial"/>
                    <a:cs typeface="Arial"/>
                    <a:sym typeface="Arial"/>
                  </a:endParaRPr>
                </a:p>
              </p:txBody>
            </p:sp>
            <p:sp>
              <p:nvSpPr>
                <p:cNvPr id="549" name="Google Shape;549;p24"/>
                <p:cNvSpPr/>
                <p:nvPr/>
              </p:nvSpPr>
              <p:spPr>
                <a:xfrm>
                  <a:off x="1519832" y="2922128"/>
                  <a:ext cx="2337736" cy="889405"/>
                </a:xfrm>
                <a:prstGeom prst="rect">
                  <a:avLst/>
                </a:prstGeom>
                <a:noFill/>
                <a:ln>
                  <a:noFill/>
                </a:ln>
              </p:spPr>
              <p:txBody>
                <a:bodyPr spcFirstLastPara="1" wrap="square" lIns="90000" tIns="46800" rIns="90000" bIns="46800" anchor="t" anchorCtr="0">
                  <a:normAutofit/>
                </a:bodyPr>
                <a:lstStyle/>
                <a:p>
                  <a:pPr marL="0" marR="0" lvl="0" indent="0" algn="ctr" rtl="0">
                    <a:lnSpc>
                      <a:spcPct val="120000"/>
                    </a:lnSpc>
                    <a:spcBef>
                      <a:spcPts val="0"/>
                    </a:spcBef>
                    <a:spcAft>
                      <a:spcPts val="0"/>
                    </a:spcAft>
                    <a:buClr>
                      <a:srgbClr val="000000"/>
                    </a:buClr>
                    <a:buSzPts val="1017"/>
                    <a:buFont typeface="Arial"/>
                    <a:buNone/>
                  </a:pPr>
                  <a:r>
                    <a:rPr lang="en-US" sz="1017" b="0" i="0" u="none" strike="noStrike" cap="none">
                      <a:solidFill>
                        <a:schemeClr val="dk1"/>
                      </a:solidFill>
                      <a:latin typeface="Arial"/>
                      <a:ea typeface="Arial"/>
                      <a:cs typeface="Arial"/>
                      <a:sym typeface="Arial"/>
                    </a:rPr>
                    <a:t>Linear Regression's assumption of linearity limits its ability to capture these complex interactions, leading to suboptimal performance.</a:t>
                  </a:r>
                  <a:endParaRPr sz="1400" b="0" i="0" u="none" strike="noStrike" cap="none">
                    <a:solidFill>
                      <a:srgbClr val="000000"/>
                    </a:solidFill>
                    <a:latin typeface="Arial"/>
                    <a:ea typeface="Arial"/>
                    <a:cs typeface="Arial"/>
                    <a:sym typeface="Arial"/>
                  </a:endParaRPr>
                </a:p>
              </p:txBody>
            </p:sp>
          </p:grpSp>
          <p:sp>
            <p:nvSpPr>
              <p:cNvPr id="553" name="Google Shape;553;p24"/>
              <p:cNvSpPr txBox="1"/>
              <p:nvPr/>
            </p:nvSpPr>
            <p:spPr>
              <a:xfrm>
                <a:off x="2029656" y="4081584"/>
                <a:ext cx="1318088" cy="46963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cxnSp>
          <p:nvCxnSpPr>
            <p:cNvPr id="554" name="Google Shape;554;p24"/>
            <p:cNvCxnSpPr>
              <a:stCxn id="541" idx="27"/>
              <a:endCxn id="555" idx="2"/>
            </p:cNvCxnSpPr>
            <p:nvPr/>
          </p:nvCxnSpPr>
          <p:spPr>
            <a:xfrm rot="10800000" flipH="1">
              <a:off x="4600896" y="3599430"/>
              <a:ext cx="12300" cy="865500"/>
            </a:xfrm>
            <a:prstGeom prst="straightConnector1">
              <a:avLst/>
            </a:prstGeom>
            <a:noFill/>
            <a:ln w="9525" cap="rnd" cmpd="sng">
              <a:solidFill>
                <a:srgbClr val="D8D8D8"/>
              </a:solidFill>
              <a:prstDash val="solid"/>
              <a:round/>
              <a:headEnd type="none" w="sm" len="sm"/>
              <a:tailEnd type="oval" w="med" len="med"/>
            </a:ln>
          </p:spPr>
        </p:cxnSp>
        <p:grpSp>
          <p:nvGrpSpPr>
            <p:cNvPr id="556" name="Google Shape;556;p24"/>
            <p:cNvGrpSpPr/>
            <p:nvPr/>
          </p:nvGrpSpPr>
          <p:grpSpPr>
            <a:xfrm>
              <a:off x="3445516" y="1653292"/>
              <a:ext cx="2337736" cy="2659407"/>
              <a:chOff x="3588866" y="1653292"/>
              <a:chExt cx="2337736" cy="2659407"/>
            </a:xfrm>
          </p:grpSpPr>
          <p:sp>
            <p:nvSpPr>
              <p:cNvPr id="557" name="Google Shape;557;p24"/>
              <p:cNvSpPr txBox="1"/>
              <p:nvPr/>
            </p:nvSpPr>
            <p:spPr>
              <a:xfrm>
                <a:off x="4102709" y="3843069"/>
                <a:ext cx="1318088" cy="46963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558" name="Google Shape;558;p24"/>
              <p:cNvGrpSpPr/>
              <p:nvPr/>
            </p:nvGrpSpPr>
            <p:grpSpPr>
              <a:xfrm>
                <a:off x="3588866" y="1653292"/>
                <a:ext cx="2337736" cy="1946138"/>
                <a:chOff x="3588866" y="983086"/>
                <a:chExt cx="2337736" cy="1946138"/>
              </a:xfrm>
            </p:grpSpPr>
            <p:sp>
              <p:nvSpPr>
                <p:cNvPr id="559" name="Google Shape;559;p24"/>
                <p:cNvSpPr txBox="1"/>
                <p:nvPr/>
              </p:nvSpPr>
              <p:spPr>
                <a:xfrm>
                  <a:off x="3588866" y="983086"/>
                  <a:ext cx="2337736" cy="660186"/>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AdaBoost</a:t>
                  </a:r>
                  <a:endParaRPr sz="1400" b="0" i="0" u="none" strike="noStrike" cap="none">
                    <a:solidFill>
                      <a:srgbClr val="000000"/>
                    </a:solidFill>
                    <a:latin typeface="Arial"/>
                    <a:ea typeface="Arial"/>
                    <a:cs typeface="Arial"/>
                    <a:sym typeface="Arial"/>
                  </a:endParaRPr>
                </a:p>
              </p:txBody>
            </p:sp>
            <p:sp>
              <p:nvSpPr>
                <p:cNvPr id="555" name="Google Shape;555;p24"/>
                <p:cNvSpPr/>
                <p:nvPr/>
              </p:nvSpPr>
              <p:spPr>
                <a:xfrm>
                  <a:off x="3588866" y="1643274"/>
                  <a:ext cx="2335360" cy="1285950"/>
                </a:xfrm>
                <a:prstGeom prst="rect">
                  <a:avLst/>
                </a:prstGeom>
                <a:noFill/>
                <a:ln>
                  <a:noFill/>
                </a:ln>
              </p:spPr>
              <p:txBody>
                <a:bodyPr spcFirstLastPara="1" wrap="square" lIns="90000" tIns="46800" rIns="90000" bIns="46800" anchor="t" anchorCtr="0">
                  <a:noAutofit/>
                </a:bodyPr>
                <a:lstStyle/>
                <a:p>
                  <a:pPr marL="0" marR="0" lvl="0" indent="0" algn="ctr" rtl="0">
                    <a:lnSpc>
                      <a:spcPct val="15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AdaBoost excels in handling datasets with mixed variable types and complex patterns, effectively managing features from different datasets</a:t>
                  </a:r>
                  <a:endParaRPr sz="1400" b="0" i="0" u="none" strike="noStrike" cap="none">
                    <a:solidFill>
                      <a:srgbClr val="000000"/>
                    </a:solidFill>
                    <a:latin typeface="Arial"/>
                    <a:ea typeface="Arial"/>
                    <a:cs typeface="Arial"/>
                    <a:sym typeface="Arial"/>
                  </a:endParaRPr>
                </a:p>
              </p:txBody>
            </p:sp>
          </p:grpSp>
        </p:grpSp>
        <p:cxnSp>
          <p:nvCxnSpPr>
            <p:cNvPr id="560" name="Google Shape;560;p24"/>
            <p:cNvCxnSpPr>
              <a:endCxn id="561" idx="2"/>
            </p:cNvCxnSpPr>
            <p:nvPr/>
          </p:nvCxnSpPr>
          <p:spPr>
            <a:xfrm rot="10800000" flipH="1">
              <a:off x="7087902" y="3155539"/>
              <a:ext cx="900" cy="1186200"/>
            </a:xfrm>
            <a:prstGeom prst="straightConnector1">
              <a:avLst/>
            </a:prstGeom>
            <a:noFill/>
            <a:ln w="9525" cap="rnd" cmpd="sng">
              <a:solidFill>
                <a:srgbClr val="D8D8D8"/>
              </a:solidFill>
              <a:prstDash val="solid"/>
              <a:round/>
              <a:headEnd type="none" w="sm" len="sm"/>
              <a:tailEnd type="oval" w="med" len="med"/>
            </a:ln>
          </p:spPr>
        </p:cxnSp>
        <p:grpSp>
          <p:nvGrpSpPr>
            <p:cNvPr id="562" name="Google Shape;562;p24"/>
            <p:cNvGrpSpPr/>
            <p:nvPr/>
          </p:nvGrpSpPr>
          <p:grpSpPr>
            <a:xfrm>
              <a:off x="5919934" y="1503974"/>
              <a:ext cx="2337736" cy="2448194"/>
              <a:chOff x="6561276" y="1733254"/>
              <a:chExt cx="2337736" cy="2448194"/>
            </a:xfrm>
          </p:grpSpPr>
          <p:sp>
            <p:nvSpPr>
              <p:cNvPr id="563" name="Google Shape;563;p24"/>
              <p:cNvSpPr txBox="1"/>
              <p:nvPr/>
            </p:nvSpPr>
            <p:spPr>
              <a:xfrm>
                <a:off x="7077674" y="3711818"/>
                <a:ext cx="1318088" cy="46963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564" name="Google Shape;564;p24"/>
              <p:cNvGrpSpPr/>
              <p:nvPr/>
            </p:nvGrpSpPr>
            <p:grpSpPr>
              <a:xfrm>
                <a:off x="6561276" y="1733254"/>
                <a:ext cx="2337736" cy="1651565"/>
                <a:chOff x="6383602" y="1024324"/>
                <a:chExt cx="2337736" cy="1651565"/>
              </a:xfrm>
            </p:grpSpPr>
            <p:sp>
              <p:nvSpPr>
                <p:cNvPr id="565" name="Google Shape;565;p24"/>
                <p:cNvSpPr txBox="1"/>
                <p:nvPr/>
              </p:nvSpPr>
              <p:spPr>
                <a:xfrm>
                  <a:off x="6383602" y="1024324"/>
                  <a:ext cx="2337736" cy="469630"/>
                </a:xfrm>
                <a:prstGeom prst="rect">
                  <a:avLst/>
                </a:prstGeom>
                <a:noFill/>
                <a:ln>
                  <a:noFill/>
                </a:ln>
              </p:spPr>
              <p:txBody>
                <a:bodyPr spcFirstLastPara="1" wrap="square" lIns="90000" tIns="46800" rIns="90000" bIns="46800" anchor="b" anchorCtr="0">
                  <a:norm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Random Forest</a:t>
                  </a:r>
                  <a:endParaRPr sz="1400" b="0" i="0" u="none" strike="noStrike" cap="none">
                    <a:solidFill>
                      <a:srgbClr val="000000"/>
                    </a:solidFill>
                    <a:latin typeface="Arial"/>
                    <a:ea typeface="Arial"/>
                    <a:cs typeface="Arial"/>
                    <a:sym typeface="Arial"/>
                  </a:endParaRPr>
                </a:p>
              </p:txBody>
            </p:sp>
            <p:sp>
              <p:nvSpPr>
                <p:cNvPr id="561" name="Google Shape;561;p24"/>
                <p:cNvSpPr/>
                <p:nvPr/>
              </p:nvSpPr>
              <p:spPr>
                <a:xfrm>
                  <a:off x="6383602" y="1605603"/>
                  <a:ext cx="2337736" cy="1070286"/>
                </a:xfrm>
                <a:prstGeom prst="rect">
                  <a:avLst/>
                </a:prstGeom>
                <a:noFill/>
                <a:ln>
                  <a:noFill/>
                </a:ln>
              </p:spPr>
              <p:txBody>
                <a:bodyPr spcFirstLastPara="1" wrap="square" lIns="90000" tIns="46800" rIns="90000" bIns="46800" anchor="t" anchorCtr="0">
                  <a:noAutofit/>
                </a:bodyPr>
                <a:lstStyle/>
                <a:p>
                  <a:pPr marL="0" marR="0" lvl="0" indent="0" algn="ctr" rtl="0">
                    <a:lnSpc>
                      <a:spcPct val="15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The model effectively handles complex, non-linear h-index datasets, pointing out the importance of total citations in predicting h-index</a:t>
                  </a:r>
                  <a:endParaRPr sz="1400" b="0" i="0" u="none" strike="noStrike" cap="none">
                    <a:solidFill>
                      <a:srgbClr val="000000"/>
                    </a:solidFill>
                    <a:latin typeface="Arial"/>
                    <a:ea typeface="Arial"/>
                    <a:cs typeface="Arial"/>
                    <a:sym typeface="Arial"/>
                  </a:endParaRPr>
                </a:p>
              </p:txBody>
            </p:sp>
          </p:grpSp>
        </p:grpSp>
        <p:cxnSp>
          <p:nvCxnSpPr>
            <p:cNvPr id="566" name="Google Shape;566;p24"/>
            <p:cNvCxnSpPr>
              <a:stCxn id="545" idx="16"/>
              <a:endCxn id="567" idx="2"/>
            </p:cNvCxnSpPr>
            <p:nvPr/>
          </p:nvCxnSpPr>
          <p:spPr>
            <a:xfrm rot="10800000">
              <a:off x="9372356" y="2870854"/>
              <a:ext cx="300" cy="1070400"/>
            </a:xfrm>
            <a:prstGeom prst="straightConnector1">
              <a:avLst/>
            </a:prstGeom>
            <a:noFill/>
            <a:ln w="9525" cap="rnd" cmpd="sng">
              <a:solidFill>
                <a:srgbClr val="D8D8D8"/>
              </a:solidFill>
              <a:prstDash val="solid"/>
              <a:round/>
              <a:headEnd type="none" w="sm" len="sm"/>
              <a:tailEnd type="oval" w="med" len="med"/>
            </a:ln>
          </p:spPr>
        </p:cxnSp>
        <p:sp>
          <p:nvSpPr>
            <p:cNvPr id="568" name="Google Shape;568;p24"/>
            <p:cNvSpPr txBox="1"/>
            <p:nvPr/>
          </p:nvSpPr>
          <p:spPr>
            <a:xfrm>
              <a:off x="8713312" y="3018526"/>
              <a:ext cx="1318088" cy="46963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569" name="Google Shape;569;p24"/>
            <p:cNvGrpSpPr/>
            <p:nvPr/>
          </p:nvGrpSpPr>
          <p:grpSpPr>
            <a:xfrm>
              <a:off x="8203488" y="1143000"/>
              <a:ext cx="2337736" cy="1727854"/>
              <a:chOff x="7856066" y="1130300"/>
              <a:chExt cx="2337736" cy="1727854"/>
            </a:xfrm>
          </p:grpSpPr>
          <p:sp>
            <p:nvSpPr>
              <p:cNvPr id="570" name="Google Shape;570;p24"/>
              <p:cNvSpPr txBox="1"/>
              <p:nvPr/>
            </p:nvSpPr>
            <p:spPr>
              <a:xfrm>
                <a:off x="7856066" y="1130300"/>
                <a:ext cx="2337736" cy="469630"/>
              </a:xfrm>
              <a:prstGeom prst="rect">
                <a:avLst/>
              </a:prstGeom>
              <a:noFill/>
              <a:ln>
                <a:noFill/>
              </a:ln>
            </p:spPr>
            <p:txBody>
              <a:bodyPr spcFirstLastPara="1" wrap="square" lIns="90000" tIns="46800" rIns="90000" bIns="46800" anchor="b" anchorCtr="0">
                <a:norm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FNN</a:t>
                </a:r>
                <a:endParaRPr sz="1400" b="0" i="0" u="none" strike="noStrike" cap="none">
                  <a:solidFill>
                    <a:srgbClr val="000000"/>
                  </a:solidFill>
                  <a:latin typeface="Arial"/>
                  <a:ea typeface="Arial"/>
                  <a:cs typeface="Arial"/>
                  <a:sym typeface="Arial"/>
                </a:endParaRPr>
              </a:p>
            </p:txBody>
          </p:sp>
          <p:sp>
            <p:nvSpPr>
              <p:cNvPr id="567" name="Google Shape;567;p24"/>
              <p:cNvSpPr/>
              <p:nvPr/>
            </p:nvSpPr>
            <p:spPr>
              <a:xfrm>
                <a:off x="7856066" y="1599931"/>
                <a:ext cx="2337736" cy="1258223"/>
              </a:xfrm>
              <a:prstGeom prst="rect">
                <a:avLst/>
              </a:prstGeom>
              <a:noFill/>
              <a:ln>
                <a:noFill/>
              </a:ln>
            </p:spPr>
            <p:txBody>
              <a:bodyPr spcFirstLastPara="1" wrap="square" lIns="90000" tIns="46800" rIns="90000" bIns="46800" anchor="t" anchorCtr="0">
                <a:noAutofit/>
              </a:bodyPr>
              <a:lstStyle/>
              <a:p>
                <a:pPr marL="0" marR="0" lvl="0" indent="0" algn="ctr" rtl="0">
                  <a:lnSpc>
                    <a:spcPct val="15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By carefully tuning the hyperparameters of a 4-layer FNN, it appears to be the most predictive model.</a:t>
                </a:r>
                <a:endParaRPr sz="1400" b="0" i="0" u="none" strike="noStrike" cap="none">
                  <a:solidFill>
                    <a:srgbClr val="000000"/>
                  </a:solidFill>
                  <a:latin typeface="Arial"/>
                  <a:ea typeface="Arial"/>
                  <a:cs typeface="Arial"/>
                  <a:sym typeface="Arial"/>
                </a:endParaRPr>
              </a:p>
            </p:txBody>
          </p:sp>
        </p:grpSp>
      </p:grpSp>
      <p:sp>
        <p:nvSpPr>
          <p:cNvPr id="2" name="Google Shape;529;p23">
            <a:extLst>
              <a:ext uri="{FF2B5EF4-FFF2-40B4-BE49-F238E27FC236}">
                <a16:creationId xmlns:a16="http://schemas.microsoft.com/office/drawing/2014/main" id="{39EC1458-0241-B2F0-362E-52D27D98ACC1}"/>
              </a:ext>
            </a:extLst>
          </p:cNvPr>
          <p:cNvSpPr/>
          <p:nvPr/>
        </p:nvSpPr>
        <p:spPr>
          <a:xfrm>
            <a:off x="11178793" y="437349"/>
            <a:ext cx="744465" cy="647285"/>
          </a:xfrm>
          <a:prstGeom prst="rect">
            <a:avLst/>
          </a:prstGeom>
        </p:spPr>
        <p:txBody>
          <a:bodyPr>
            <a:prstTxWarp prst="textPlain">
              <a:avLst/>
            </a:prstTxWarp>
          </a:bodyPr>
          <a:lstStyle/>
          <a:p>
            <a:pPr lvl="0" algn="l"/>
            <a:r>
              <a:rPr b="0" i="0" dirty="0">
                <a:ln>
                  <a:noFill/>
                </a:ln>
                <a:solidFill>
                  <a:schemeClr val="accent1"/>
                </a:solidFill>
                <a:latin typeface="Impact"/>
              </a:rPr>
              <a:t>/06</a:t>
            </a:r>
          </a:p>
        </p:txBody>
      </p:sp>
      <p:sp>
        <p:nvSpPr>
          <p:cNvPr id="3" name="Google Shape;530;p23">
            <a:extLst>
              <a:ext uri="{FF2B5EF4-FFF2-40B4-BE49-F238E27FC236}">
                <a16:creationId xmlns:a16="http://schemas.microsoft.com/office/drawing/2014/main" id="{8963E69F-BB44-DF14-7F63-FBAAEE2449DF}"/>
              </a:ext>
            </a:extLst>
          </p:cNvPr>
          <p:cNvSpPr/>
          <p:nvPr/>
        </p:nvSpPr>
        <p:spPr>
          <a:xfrm>
            <a:off x="10890483" y="0"/>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Message to the Stakeholders</a:t>
            </a:r>
            <a:endParaRPr/>
          </a:p>
        </p:txBody>
      </p:sp>
      <p:sp>
        <p:nvSpPr>
          <p:cNvPr id="576" name="Google Shape;576;p25"/>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grpSp>
        <p:nvGrpSpPr>
          <p:cNvPr id="577" name="Google Shape;577;p25"/>
          <p:cNvGrpSpPr/>
          <p:nvPr/>
        </p:nvGrpSpPr>
        <p:grpSpPr>
          <a:xfrm>
            <a:off x="660400" y="1345787"/>
            <a:ext cx="10858500" cy="4788313"/>
            <a:chOff x="0" y="380977"/>
            <a:chExt cx="11518900" cy="5753123"/>
          </a:xfrm>
        </p:grpSpPr>
        <p:grpSp>
          <p:nvGrpSpPr>
            <p:cNvPr id="578" name="Google Shape;578;p25"/>
            <p:cNvGrpSpPr/>
            <p:nvPr/>
          </p:nvGrpSpPr>
          <p:grpSpPr>
            <a:xfrm>
              <a:off x="0" y="1130300"/>
              <a:ext cx="5979459" cy="5003800"/>
              <a:chOff x="660400" y="1130300"/>
              <a:chExt cx="5979459" cy="5003800"/>
            </a:xfrm>
          </p:grpSpPr>
          <p:sp>
            <p:nvSpPr>
              <p:cNvPr id="579" name="Google Shape;579;p25"/>
              <p:cNvSpPr/>
              <p:nvPr/>
            </p:nvSpPr>
            <p:spPr>
              <a:xfrm>
                <a:off x="660400" y="1130300"/>
                <a:ext cx="5979459" cy="5003800"/>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0" name="Google Shape;580;p25"/>
              <p:cNvSpPr/>
              <p:nvPr/>
            </p:nvSpPr>
            <p:spPr>
              <a:xfrm>
                <a:off x="660400" y="1130300"/>
                <a:ext cx="660400" cy="5003800"/>
              </a:xfrm>
              <a:prstGeom prst="rect">
                <a:avLst/>
              </a:prstGeom>
              <a:solidFill>
                <a:schemeClr val="lt1">
                  <a:alpha val="69019"/>
                </a:schemeClr>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1" name="Google Shape;581;p25"/>
            <p:cNvGrpSpPr/>
            <p:nvPr/>
          </p:nvGrpSpPr>
          <p:grpSpPr>
            <a:xfrm>
              <a:off x="6078351" y="1130300"/>
              <a:ext cx="2670829" cy="5003800"/>
              <a:chOff x="6078351" y="1130300"/>
              <a:chExt cx="2670829" cy="5003800"/>
            </a:xfrm>
          </p:grpSpPr>
          <p:sp>
            <p:nvSpPr>
              <p:cNvPr id="582" name="Google Shape;582;p25"/>
              <p:cNvSpPr/>
              <p:nvPr/>
            </p:nvSpPr>
            <p:spPr>
              <a:xfrm>
                <a:off x="6078351" y="1130300"/>
                <a:ext cx="2670829" cy="5003800"/>
              </a:xfrm>
              <a:prstGeom prst="rect">
                <a:avLst/>
              </a:prstGeom>
              <a:solidFill>
                <a:schemeClr val="accen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83" name="Google Shape;583;p25"/>
              <p:cNvGrpSpPr/>
              <p:nvPr/>
            </p:nvGrpSpPr>
            <p:grpSpPr>
              <a:xfrm>
                <a:off x="6176777" y="2408109"/>
                <a:ext cx="2473977" cy="2928388"/>
                <a:chOff x="6176777" y="2142410"/>
                <a:chExt cx="2473977" cy="2928388"/>
              </a:xfrm>
            </p:grpSpPr>
            <p:sp>
              <p:nvSpPr>
                <p:cNvPr id="584" name="Google Shape;584;p25"/>
                <p:cNvSpPr txBox="1"/>
                <p:nvPr/>
              </p:nvSpPr>
              <p:spPr>
                <a:xfrm>
                  <a:off x="6176777" y="2142410"/>
                  <a:ext cx="2473977" cy="636494"/>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1800" b="1" i="0" u="none" strike="noStrike" cap="none">
                      <a:solidFill>
                        <a:srgbClr val="FFFFFF"/>
                      </a:solidFill>
                      <a:latin typeface="Arial"/>
                      <a:ea typeface="Arial"/>
                      <a:cs typeface="Arial"/>
                      <a:sym typeface="Arial"/>
                    </a:rPr>
                    <a:t>Importance of Each Feature</a:t>
                  </a:r>
                  <a:endParaRPr sz="1800" b="1" i="0" u="none" strike="noStrike" cap="none">
                    <a:solidFill>
                      <a:srgbClr val="FFFFFF"/>
                    </a:solidFill>
                    <a:latin typeface="Arial"/>
                    <a:ea typeface="Arial"/>
                    <a:cs typeface="Arial"/>
                    <a:sym typeface="Arial"/>
                  </a:endParaRPr>
                </a:p>
              </p:txBody>
            </p:sp>
            <p:sp>
              <p:nvSpPr>
                <p:cNvPr id="585" name="Google Shape;585;p25"/>
                <p:cNvSpPr/>
                <p:nvPr/>
              </p:nvSpPr>
              <p:spPr>
                <a:xfrm>
                  <a:off x="6176777" y="3037810"/>
                  <a:ext cx="2473977" cy="2032988"/>
                </a:xfrm>
                <a:prstGeom prst="rect">
                  <a:avLst/>
                </a:prstGeom>
                <a:noFill/>
                <a:ln>
                  <a:noFill/>
                </a:ln>
              </p:spPr>
              <p:txBody>
                <a:bodyPr spcFirstLastPara="1" wrap="square" lIns="91425" tIns="45700" rIns="91425" bIns="45700" anchor="t" anchorCtr="0">
                  <a:normAutofit/>
                </a:bodyPr>
                <a:lstStyle/>
                <a:p>
                  <a:pPr marL="0" marR="0" lvl="0" indent="0" algn="ctr" rtl="0">
                    <a:lnSpc>
                      <a:spcPct val="110000"/>
                    </a:lnSpc>
                    <a:spcBef>
                      <a:spcPts val="0"/>
                    </a:spcBef>
                    <a:spcAft>
                      <a:spcPts val="0"/>
                    </a:spcAft>
                    <a:buClr>
                      <a:srgbClr val="000000"/>
                    </a:buClr>
                    <a:buSzPts val="1110"/>
                    <a:buFont typeface="Arial"/>
                    <a:buNone/>
                  </a:pPr>
                  <a:r>
                    <a:rPr lang="en-US" sz="1110" b="0" i="0" u="none" strike="noStrike" cap="none">
                      <a:solidFill>
                        <a:srgbClr val="FFFFFF"/>
                      </a:solidFill>
                      <a:latin typeface="Arial"/>
                      <a:ea typeface="Arial"/>
                      <a:cs typeface="Arial"/>
                      <a:sym typeface="Arial"/>
                    </a:rPr>
                    <a:t>The findings confirm that the H-index is heavily dependent on the total citation count, underscoring the importance of sustained academic contributions over time. While the influence of institutional prestige and recent citations exists, their impact is minimal.</a:t>
                  </a:r>
                  <a:endParaRPr sz="1400" b="0" i="0" u="none" strike="noStrike" cap="none">
                    <a:solidFill>
                      <a:srgbClr val="000000"/>
                    </a:solidFill>
                    <a:latin typeface="Arial"/>
                    <a:ea typeface="Arial"/>
                    <a:cs typeface="Arial"/>
                    <a:sym typeface="Arial"/>
                  </a:endParaRPr>
                </a:p>
              </p:txBody>
            </p:sp>
          </p:grpSp>
          <p:sp>
            <p:nvSpPr>
              <p:cNvPr id="586" name="Google Shape;586;p25"/>
              <p:cNvSpPr/>
              <p:nvPr/>
            </p:nvSpPr>
            <p:spPr>
              <a:xfrm>
                <a:off x="7209791" y="1724112"/>
                <a:ext cx="407949" cy="573742"/>
              </a:xfrm>
              <a:custGeom>
                <a:avLst/>
                <a:gdLst/>
                <a:ahLst/>
                <a:cxnLst/>
                <a:rect l="l" t="t" r="r" b="b"/>
                <a:pathLst>
                  <a:path w="432001" h="607568" extrusionOk="0">
                    <a:moveTo>
                      <a:pt x="244883" y="406386"/>
                    </a:moveTo>
                    <a:lnTo>
                      <a:pt x="417714" y="406386"/>
                    </a:lnTo>
                    <a:cubicBezTo>
                      <a:pt x="425549" y="406386"/>
                      <a:pt x="432001" y="412678"/>
                      <a:pt x="432001" y="420657"/>
                    </a:cubicBezTo>
                    <a:lnTo>
                      <a:pt x="432001" y="593297"/>
                    </a:lnTo>
                    <a:cubicBezTo>
                      <a:pt x="432001" y="601123"/>
                      <a:pt x="425549" y="607568"/>
                      <a:pt x="417714" y="607568"/>
                    </a:cubicBezTo>
                    <a:lnTo>
                      <a:pt x="14287" y="607568"/>
                    </a:lnTo>
                    <a:cubicBezTo>
                      <a:pt x="6452" y="607568"/>
                      <a:pt x="0" y="601123"/>
                      <a:pt x="0" y="593297"/>
                    </a:cubicBezTo>
                    <a:lnTo>
                      <a:pt x="0" y="535750"/>
                    </a:lnTo>
                    <a:cubicBezTo>
                      <a:pt x="0" y="527924"/>
                      <a:pt x="6452" y="521479"/>
                      <a:pt x="14287" y="521479"/>
                    </a:cubicBezTo>
                    <a:lnTo>
                      <a:pt x="115221" y="521479"/>
                    </a:lnTo>
                    <a:lnTo>
                      <a:pt x="115221" y="478204"/>
                    </a:lnTo>
                    <a:cubicBezTo>
                      <a:pt x="115221" y="470378"/>
                      <a:pt x="121673" y="463932"/>
                      <a:pt x="129508" y="463932"/>
                    </a:cubicBezTo>
                    <a:lnTo>
                      <a:pt x="230595" y="463932"/>
                    </a:lnTo>
                    <a:lnTo>
                      <a:pt x="230595" y="420657"/>
                    </a:lnTo>
                    <a:cubicBezTo>
                      <a:pt x="230595" y="412678"/>
                      <a:pt x="236894" y="406386"/>
                      <a:pt x="244883" y="406386"/>
                    </a:cubicBezTo>
                    <a:close/>
                    <a:moveTo>
                      <a:pt x="303271" y="106146"/>
                    </a:moveTo>
                    <a:cubicBezTo>
                      <a:pt x="307112" y="105072"/>
                      <a:pt x="311261" y="105532"/>
                      <a:pt x="314795" y="107527"/>
                    </a:cubicBezTo>
                    <a:lnTo>
                      <a:pt x="339532" y="122255"/>
                    </a:lnTo>
                    <a:lnTo>
                      <a:pt x="364115" y="107527"/>
                    </a:lnTo>
                    <a:cubicBezTo>
                      <a:pt x="367649" y="105532"/>
                      <a:pt x="371798" y="105072"/>
                      <a:pt x="375639" y="106146"/>
                    </a:cubicBezTo>
                    <a:cubicBezTo>
                      <a:pt x="375639" y="106146"/>
                      <a:pt x="387470" y="109828"/>
                      <a:pt x="387623" y="109828"/>
                    </a:cubicBezTo>
                    <a:cubicBezTo>
                      <a:pt x="406676" y="116272"/>
                      <a:pt x="419582" y="134068"/>
                      <a:pt x="419582" y="154166"/>
                    </a:cubicBezTo>
                    <a:lnTo>
                      <a:pt x="419582" y="225047"/>
                    </a:lnTo>
                    <a:cubicBezTo>
                      <a:pt x="419582" y="227808"/>
                      <a:pt x="418814" y="230570"/>
                      <a:pt x="417277" y="232871"/>
                    </a:cubicBezTo>
                    <a:lnTo>
                      <a:pt x="393462" y="268925"/>
                    </a:lnTo>
                    <a:lnTo>
                      <a:pt x="393462" y="363892"/>
                    </a:lnTo>
                    <a:cubicBezTo>
                      <a:pt x="393462" y="371716"/>
                      <a:pt x="387009" y="378160"/>
                      <a:pt x="379173" y="378160"/>
                    </a:cubicBezTo>
                    <a:lnTo>
                      <a:pt x="299737" y="378160"/>
                    </a:lnTo>
                    <a:cubicBezTo>
                      <a:pt x="291901" y="378160"/>
                      <a:pt x="285448" y="371716"/>
                      <a:pt x="285448" y="363892"/>
                    </a:cubicBezTo>
                    <a:lnTo>
                      <a:pt x="285448" y="268925"/>
                    </a:lnTo>
                    <a:lnTo>
                      <a:pt x="261786" y="232871"/>
                    </a:lnTo>
                    <a:cubicBezTo>
                      <a:pt x="260250" y="230570"/>
                      <a:pt x="259328" y="227808"/>
                      <a:pt x="259328" y="225047"/>
                    </a:cubicBezTo>
                    <a:lnTo>
                      <a:pt x="259328" y="154166"/>
                    </a:lnTo>
                    <a:cubicBezTo>
                      <a:pt x="259328" y="134068"/>
                      <a:pt x="272234" y="116272"/>
                      <a:pt x="291287" y="109828"/>
                    </a:cubicBezTo>
                    <a:cubicBezTo>
                      <a:pt x="291440" y="109828"/>
                      <a:pt x="303271" y="106146"/>
                      <a:pt x="303271" y="106146"/>
                    </a:cubicBezTo>
                    <a:close/>
                    <a:moveTo>
                      <a:pt x="339525" y="0"/>
                    </a:moveTo>
                    <a:cubicBezTo>
                      <a:pt x="365578" y="0"/>
                      <a:pt x="386698" y="21089"/>
                      <a:pt x="386698" y="47103"/>
                    </a:cubicBezTo>
                    <a:cubicBezTo>
                      <a:pt x="386698" y="73117"/>
                      <a:pt x="365578" y="94206"/>
                      <a:pt x="339525" y="94206"/>
                    </a:cubicBezTo>
                    <a:cubicBezTo>
                      <a:pt x="313472" y="94206"/>
                      <a:pt x="292352" y="73117"/>
                      <a:pt x="292352" y="47103"/>
                    </a:cubicBezTo>
                    <a:cubicBezTo>
                      <a:pt x="292352" y="21089"/>
                      <a:pt x="313472" y="0"/>
                      <a:pt x="339525" y="0"/>
                    </a:cubicBezTo>
                    <a:close/>
                  </a:path>
                </a:pathLst>
              </a:custGeom>
              <a:solidFill>
                <a:srgbClr val="FFFFF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Arial"/>
                  <a:ea typeface="Arial"/>
                  <a:cs typeface="Arial"/>
                  <a:sym typeface="Arial"/>
                </a:endParaRPr>
              </a:p>
            </p:txBody>
          </p:sp>
        </p:grpSp>
        <p:grpSp>
          <p:nvGrpSpPr>
            <p:cNvPr id="587" name="Google Shape;587;p25"/>
            <p:cNvGrpSpPr/>
            <p:nvPr/>
          </p:nvGrpSpPr>
          <p:grpSpPr>
            <a:xfrm>
              <a:off x="8848071" y="1130300"/>
              <a:ext cx="2670829" cy="5003800"/>
              <a:chOff x="6078351" y="1130300"/>
              <a:chExt cx="2670829" cy="5003800"/>
            </a:xfrm>
          </p:grpSpPr>
          <p:sp>
            <p:nvSpPr>
              <p:cNvPr id="588" name="Google Shape;588;p25"/>
              <p:cNvSpPr/>
              <p:nvPr/>
            </p:nvSpPr>
            <p:spPr>
              <a:xfrm>
                <a:off x="6078351" y="1130300"/>
                <a:ext cx="2670829" cy="5003800"/>
              </a:xfrm>
              <a:prstGeom prst="rect">
                <a:avLst/>
              </a:prstGeom>
              <a:solidFill>
                <a:schemeClr val="accent2"/>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89" name="Google Shape;589;p25"/>
              <p:cNvGrpSpPr/>
              <p:nvPr/>
            </p:nvGrpSpPr>
            <p:grpSpPr>
              <a:xfrm>
                <a:off x="6176777" y="2408110"/>
                <a:ext cx="2473977" cy="2928387"/>
                <a:chOff x="6176777" y="2142411"/>
                <a:chExt cx="2473977" cy="2928387"/>
              </a:xfrm>
            </p:grpSpPr>
            <p:sp>
              <p:nvSpPr>
                <p:cNvPr id="590" name="Google Shape;590;p25"/>
                <p:cNvSpPr txBox="1"/>
                <p:nvPr/>
              </p:nvSpPr>
              <p:spPr>
                <a:xfrm>
                  <a:off x="6176777" y="2142411"/>
                  <a:ext cx="2473977" cy="636493"/>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1800" b="1" i="0" u="none" strike="noStrike" cap="none">
                      <a:solidFill>
                        <a:srgbClr val="FFFFFF"/>
                      </a:solidFill>
                      <a:latin typeface="Arial"/>
                      <a:ea typeface="Arial"/>
                      <a:cs typeface="Arial"/>
                      <a:sym typeface="Arial"/>
                    </a:rPr>
                    <a:t>Gender Bias in HCI</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Research</a:t>
                  </a:r>
                  <a:endParaRPr sz="1800" b="1" i="0" u="none" strike="noStrike" cap="none">
                    <a:solidFill>
                      <a:srgbClr val="FFFFFF"/>
                    </a:solidFill>
                    <a:latin typeface="Arial"/>
                    <a:ea typeface="Arial"/>
                    <a:cs typeface="Arial"/>
                    <a:sym typeface="Arial"/>
                  </a:endParaRPr>
                </a:p>
              </p:txBody>
            </p:sp>
            <p:sp>
              <p:nvSpPr>
                <p:cNvPr id="591" name="Google Shape;591;p25"/>
                <p:cNvSpPr/>
                <p:nvPr/>
              </p:nvSpPr>
              <p:spPr>
                <a:xfrm>
                  <a:off x="6176777" y="3037810"/>
                  <a:ext cx="2473977" cy="203298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By examining both feature coefficient and the experiment result, we found there is no major difference in research impact of researchers with different genders, indicating almost negligible gender bias in HCI domain. </a:t>
                  </a:r>
                  <a:endParaRPr sz="1200" b="0" i="0" u="none" strike="noStrike" cap="none">
                    <a:solidFill>
                      <a:srgbClr val="FFFFFF"/>
                    </a:solidFill>
                    <a:latin typeface="Arial"/>
                    <a:ea typeface="Arial"/>
                    <a:cs typeface="Arial"/>
                    <a:sym typeface="Arial"/>
                  </a:endParaRPr>
                </a:p>
              </p:txBody>
            </p:sp>
          </p:grpSp>
          <p:sp>
            <p:nvSpPr>
              <p:cNvPr id="592" name="Google Shape;592;p25"/>
              <p:cNvSpPr/>
              <p:nvPr/>
            </p:nvSpPr>
            <p:spPr>
              <a:xfrm>
                <a:off x="7209791" y="1724112"/>
                <a:ext cx="407949" cy="573742"/>
              </a:xfrm>
              <a:custGeom>
                <a:avLst/>
                <a:gdLst/>
                <a:ahLst/>
                <a:cxnLst/>
                <a:rect l="l" t="t" r="r" b="b"/>
                <a:pathLst>
                  <a:path w="432001" h="607568" extrusionOk="0">
                    <a:moveTo>
                      <a:pt x="244883" y="406386"/>
                    </a:moveTo>
                    <a:lnTo>
                      <a:pt x="417714" y="406386"/>
                    </a:lnTo>
                    <a:cubicBezTo>
                      <a:pt x="425549" y="406386"/>
                      <a:pt x="432001" y="412678"/>
                      <a:pt x="432001" y="420657"/>
                    </a:cubicBezTo>
                    <a:lnTo>
                      <a:pt x="432001" y="593297"/>
                    </a:lnTo>
                    <a:cubicBezTo>
                      <a:pt x="432001" y="601123"/>
                      <a:pt x="425549" y="607568"/>
                      <a:pt x="417714" y="607568"/>
                    </a:cubicBezTo>
                    <a:lnTo>
                      <a:pt x="14287" y="607568"/>
                    </a:lnTo>
                    <a:cubicBezTo>
                      <a:pt x="6452" y="607568"/>
                      <a:pt x="0" y="601123"/>
                      <a:pt x="0" y="593297"/>
                    </a:cubicBezTo>
                    <a:lnTo>
                      <a:pt x="0" y="535750"/>
                    </a:lnTo>
                    <a:cubicBezTo>
                      <a:pt x="0" y="527924"/>
                      <a:pt x="6452" y="521479"/>
                      <a:pt x="14287" y="521479"/>
                    </a:cubicBezTo>
                    <a:lnTo>
                      <a:pt x="115221" y="521479"/>
                    </a:lnTo>
                    <a:lnTo>
                      <a:pt x="115221" y="478204"/>
                    </a:lnTo>
                    <a:cubicBezTo>
                      <a:pt x="115221" y="470378"/>
                      <a:pt x="121673" y="463932"/>
                      <a:pt x="129508" y="463932"/>
                    </a:cubicBezTo>
                    <a:lnTo>
                      <a:pt x="230595" y="463932"/>
                    </a:lnTo>
                    <a:lnTo>
                      <a:pt x="230595" y="420657"/>
                    </a:lnTo>
                    <a:cubicBezTo>
                      <a:pt x="230595" y="412678"/>
                      <a:pt x="236894" y="406386"/>
                      <a:pt x="244883" y="406386"/>
                    </a:cubicBezTo>
                    <a:close/>
                    <a:moveTo>
                      <a:pt x="303271" y="106146"/>
                    </a:moveTo>
                    <a:cubicBezTo>
                      <a:pt x="307112" y="105072"/>
                      <a:pt x="311261" y="105532"/>
                      <a:pt x="314795" y="107527"/>
                    </a:cubicBezTo>
                    <a:lnTo>
                      <a:pt x="339532" y="122255"/>
                    </a:lnTo>
                    <a:lnTo>
                      <a:pt x="364115" y="107527"/>
                    </a:lnTo>
                    <a:cubicBezTo>
                      <a:pt x="367649" y="105532"/>
                      <a:pt x="371798" y="105072"/>
                      <a:pt x="375639" y="106146"/>
                    </a:cubicBezTo>
                    <a:cubicBezTo>
                      <a:pt x="375639" y="106146"/>
                      <a:pt x="387470" y="109828"/>
                      <a:pt x="387623" y="109828"/>
                    </a:cubicBezTo>
                    <a:cubicBezTo>
                      <a:pt x="406676" y="116272"/>
                      <a:pt x="419582" y="134068"/>
                      <a:pt x="419582" y="154166"/>
                    </a:cubicBezTo>
                    <a:lnTo>
                      <a:pt x="419582" y="225047"/>
                    </a:lnTo>
                    <a:cubicBezTo>
                      <a:pt x="419582" y="227808"/>
                      <a:pt x="418814" y="230570"/>
                      <a:pt x="417277" y="232871"/>
                    </a:cubicBezTo>
                    <a:lnTo>
                      <a:pt x="393462" y="268925"/>
                    </a:lnTo>
                    <a:lnTo>
                      <a:pt x="393462" y="363892"/>
                    </a:lnTo>
                    <a:cubicBezTo>
                      <a:pt x="393462" y="371716"/>
                      <a:pt x="387009" y="378160"/>
                      <a:pt x="379173" y="378160"/>
                    </a:cubicBezTo>
                    <a:lnTo>
                      <a:pt x="299737" y="378160"/>
                    </a:lnTo>
                    <a:cubicBezTo>
                      <a:pt x="291901" y="378160"/>
                      <a:pt x="285448" y="371716"/>
                      <a:pt x="285448" y="363892"/>
                    </a:cubicBezTo>
                    <a:lnTo>
                      <a:pt x="285448" y="268925"/>
                    </a:lnTo>
                    <a:lnTo>
                      <a:pt x="261786" y="232871"/>
                    </a:lnTo>
                    <a:cubicBezTo>
                      <a:pt x="260250" y="230570"/>
                      <a:pt x="259328" y="227808"/>
                      <a:pt x="259328" y="225047"/>
                    </a:cubicBezTo>
                    <a:lnTo>
                      <a:pt x="259328" y="154166"/>
                    </a:lnTo>
                    <a:cubicBezTo>
                      <a:pt x="259328" y="134068"/>
                      <a:pt x="272234" y="116272"/>
                      <a:pt x="291287" y="109828"/>
                    </a:cubicBezTo>
                    <a:cubicBezTo>
                      <a:pt x="291440" y="109828"/>
                      <a:pt x="303271" y="106146"/>
                      <a:pt x="303271" y="106146"/>
                    </a:cubicBezTo>
                    <a:close/>
                    <a:moveTo>
                      <a:pt x="339525" y="0"/>
                    </a:moveTo>
                    <a:cubicBezTo>
                      <a:pt x="365578" y="0"/>
                      <a:pt x="386698" y="21089"/>
                      <a:pt x="386698" y="47103"/>
                    </a:cubicBezTo>
                    <a:cubicBezTo>
                      <a:pt x="386698" y="73117"/>
                      <a:pt x="365578" y="94206"/>
                      <a:pt x="339525" y="94206"/>
                    </a:cubicBezTo>
                    <a:cubicBezTo>
                      <a:pt x="313472" y="94206"/>
                      <a:pt x="292352" y="73117"/>
                      <a:pt x="292352" y="47103"/>
                    </a:cubicBezTo>
                    <a:cubicBezTo>
                      <a:pt x="292352" y="21089"/>
                      <a:pt x="313472" y="0"/>
                      <a:pt x="339525" y="0"/>
                    </a:cubicBezTo>
                    <a:close/>
                  </a:path>
                </a:pathLst>
              </a:custGeom>
              <a:solidFill>
                <a:srgbClr val="FFFFF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Arial"/>
                  <a:ea typeface="Arial"/>
                  <a:cs typeface="Arial"/>
                  <a:sym typeface="Arial"/>
                </a:endParaRPr>
              </a:p>
            </p:txBody>
          </p:sp>
        </p:grpSp>
        <p:sp>
          <p:nvSpPr>
            <p:cNvPr id="593" name="Google Shape;593;p25"/>
            <p:cNvSpPr txBox="1"/>
            <p:nvPr/>
          </p:nvSpPr>
          <p:spPr>
            <a:xfrm>
              <a:off x="0" y="380977"/>
              <a:ext cx="11518900" cy="74932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Main Takeaways From Our H-index Analysis</a:t>
              </a:r>
              <a:endParaRPr sz="2400" b="0" i="0" u="none" strike="noStrike" cap="none">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839996" y="1327271"/>
            <a:ext cx="9026005" cy="4609858"/>
            <a:chOff x="1839996" y="1327271"/>
            <a:chExt cx="9026005" cy="4609858"/>
          </a:xfrm>
        </p:grpSpPr>
        <p:sp>
          <p:nvSpPr>
            <p:cNvPr id="59" name="Google Shape;59;p2"/>
            <p:cNvSpPr/>
            <p:nvPr/>
          </p:nvSpPr>
          <p:spPr>
            <a:xfrm>
              <a:off x="6319557" y="1396319"/>
              <a:ext cx="4546444" cy="414293"/>
            </a:xfrm>
            <a:prstGeom prst="roundRect">
              <a:avLst>
                <a:gd name="adj" fmla="val 16667"/>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Project Introduction</a:t>
              </a: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rot="10800000" flipH="1">
              <a:off x="6512894" y="1810614"/>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61" name="Google Shape;61;p2"/>
            <p:cNvSpPr/>
            <p:nvPr/>
          </p:nvSpPr>
          <p:spPr>
            <a:xfrm>
              <a:off x="6512894" y="1327271"/>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62" name="Google Shape;62;p2"/>
            <p:cNvSpPr/>
            <p:nvPr/>
          </p:nvSpPr>
          <p:spPr>
            <a:xfrm>
              <a:off x="6623372" y="1327271"/>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01</a:t>
              </a: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6319557" y="2207812"/>
              <a:ext cx="4546444" cy="414293"/>
            </a:xfrm>
            <a:prstGeom prst="roundRect">
              <a:avLst>
                <a:gd name="adj" fmla="val 16667"/>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Data Collecting and Preprocessing</a:t>
              </a: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rot="10800000" flipH="1">
              <a:off x="6512894" y="2622107"/>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65" name="Google Shape;65;p2"/>
            <p:cNvSpPr/>
            <p:nvPr/>
          </p:nvSpPr>
          <p:spPr>
            <a:xfrm>
              <a:off x="6512894" y="2138764"/>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66" name="Google Shape;66;p2"/>
            <p:cNvSpPr/>
            <p:nvPr/>
          </p:nvSpPr>
          <p:spPr>
            <a:xfrm>
              <a:off x="6623372" y="2138764"/>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02</a:t>
              </a: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6319557" y="3019305"/>
              <a:ext cx="4546444" cy="414293"/>
            </a:xfrm>
            <a:prstGeom prst="roundRect">
              <a:avLst>
                <a:gd name="adj" fmla="val 16667"/>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Exploratory Data Analysis (EDA)</a:t>
              </a: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rot="10800000" flipH="1">
              <a:off x="6512894" y="3433600"/>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69" name="Google Shape;69;p2"/>
            <p:cNvSpPr/>
            <p:nvPr/>
          </p:nvSpPr>
          <p:spPr>
            <a:xfrm>
              <a:off x="6512894" y="2950257"/>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70" name="Google Shape;70;p2"/>
            <p:cNvSpPr/>
            <p:nvPr/>
          </p:nvSpPr>
          <p:spPr>
            <a:xfrm>
              <a:off x="6623372" y="2950257"/>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03</a:t>
              </a: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6319557" y="3830798"/>
              <a:ext cx="4546444" cy="414293"/>
            </a:xfrm>
            <a:prstGeom prst="roundRect">
              <a:avLst>
                <a:gd name="adj" fmla="val 16667"/>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Feature Engineering</a:t>
              </a: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rot="10800000" flipH="1">
              <a:off x="6512894" y="4245093"/>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73" name="Google Shape;73;p2"/>
            <p:cNvSpPr/>
            <p:nvPr/>
          </p:nvSpPr>
          <p:spPr>
            <a:xfrm>
              <a:off x="6512894" y="3761750"/>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74" name="Google Shape;74;p2"/>
            <p:cNvSpPr/>
            <p:nvPr/>
          </p:nvSpPr>
          <p:spPr>
            <a:xfrm>
              <a:off x="6623372" y="3761750"/>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04</a:t>
              </a: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3077558" y="2384881"/>
              <a:ext cx="903494" cy="3082466"/>
            </a:xfrm>
            <a:custGeom>
              <a:avLst/>
              <a:gdLst/>
              <a:ahLst/>
              <a:cxnLst/>
              <a:rect l="l" t="t" r="r" b="b"/>
              <a:pathLst>
                <a:path w="4053" h="16197" extrusionOk="0">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2F2F2"/>
            </a:soli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 name="Google Shape;76;p2"/>
            <p:cNvSpPr/>
            <p:nvPr/>
          </p:nvSpPr>
          <p:spPr>
            <a:xfrm>
              <a:off x="1839996" y="2471816"/>
              <a:ext cx="3378619" cy="2325660"/>
            </a:xfrm>
            <a:custGeom>
              <a:avLst/>
              <a:gdLst/>
              <a:ahLst/>
              <a:cxnLst/>
              <a:rect l="l" t="t" r="r" b="b"/>
              <a:pathLst>
                <a:path w="15146" h="10425" extrusionOk="0">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BFBFB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Google Shape;77;p2"/>
            <p:cNvSpPr/>
            <p:nvPr/>
          </p:nvSpPr>
          <p:spPr>
            <a:xfrm>
              <a:off x="1968269" y="2576666"/>
              <a:ext cx="3122072" cy="2115960"/>
            </a:xfrm>
            <a:prstGeom prst="rect">
              <a:avLst/>
            </a:prstGeom>
            <a:solidFill>
              <a:schemeClr val="lt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 name="Google Shape;78;p2"/>
            <p:cNvSpPr/>
            <p:nvPr/>
          </p:nvSpPr>
          <p:spPr>
            <a:xfrm rot="-5400000">
              <a:off x="3818268" y="3303735"/>
              <a:ext cx="3318146" cy="649058"/>
            </a:xfrm>
            <a:prstGeom prst="trapezoid">
              <a:avLst>
                <a:gd name="adj" fmla="val 101311"/>
              </a:avLst>
            </a:prstGeom>
            <a:gradFill>
              <a:gsLst>
                <a:gs pos="0">
                  <a:srgbClr val="D4D8DD"/>
                </a:gs>
                <a:gs pos="100000">
                  <a:srgbClr val="E4E6EA">
                    <a:alpha val="0"/>
                  </a:srgbClr>
                </a:gs>
              </a:gsLst>
              <a:lin ang="5400000" scaled="0"/>
            </a:gra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2"/>
            <p:cNvSpPr txBox="1"/>
            <p:nvPr/>
          </p:nvSpPr>
          <p:spPr>
            <a:xfrm>
              <a:off x="2449522" y="3373036"/>
              <a:ext cx="2159566" cy="523220"/>
            </a:xfrm>
            <a:prstGeom prst="rect">
              <a:avLst/>
            </a:prstGeom>
            <a:no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6319557" y="4642291"/>
              <a:ext cx="4546444" cy="414293"/>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Modeling</a:t>
              </a: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rot="10800000" flipH="1">
              <a:off x="6512894" y="5056586"/>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82" name="Google Shape;82;p2"/>
            <p:cNvSpPr/>
            <p:nvPr/>
          </p:nvSpPr>
          <p:spPr>
            <a:xfrm>
              <a:off x="6512894" y="4573243"/>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83" name="Google Shape;83;p2"/>
            <p:cNvSpPr/>
            <p:nvPr/>
          </p:nvSpPr>
          <p:spPr>
            <a:xfrm>
              <a:off x="6623372" y="4573243"/>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05</a:t>
              </a: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6319557" y="5453785"/>
              <a:ext cx="4546444" cy="414293"/>
            </a:xfrm>
            <a:prstGeom prst="roundRect">
              <a:avLst>
                <a:gd name="adj" fmla="val 16667"/>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rmAutofit/>
            </a:bodyPr>
            <a:lstStyle/>
            <a:p>
              <a:pPr marL="0" marR="0" lvl="0" indent="0" algn="r" rtl="0">
                <a:lnSpc>
                  <a:spcPct val="13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rot="10800000" flipH="1">
              <a:off x="6512894" y="5868080"/>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86" name="Google Shape;86;p2"/>
            <p:cNvSpPr/>
            <p:nvPr/>
          </p:nvSpPr>
          <p:spPr>
            <a:xfrm>
              <a:off x="6512894" y="5384737"/>
              <a:ext cx="773346" cy="69049"/>
            </a:xfrm>
            <a:prstGeom prst="trapezoid">
              <a:avLst>
                <a:gd name="adj" fmla="val 154634"/>
              </a:avLst>
            </a:prstGeom>
            <a:solidFill>
              <a:srgbClr val="A5A5A5"/>
            </a:solidFill>
            <a:ln>
              <a:noFill/>
            </a:ln>
          </p:spPr>
          <p:txBody>
            <a:bodyPr spcFirstLastPara="1" wrap="square" lIns="91425" tIns="45700" rIns="91425" bIns="45700" anchor="ctr" anchorCtr="0">
              <a:normAutofit fontScale="25000" lnSpcReduction="2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Arial"/>
                <a:ea typeface="Arial"/>
                <a:cs typeface="Arial"/>
                <a:sym typeface="Arial"/>
              </a:endParaRPr>
            </a:p>
          </p:txBody>
        </p:sp>
        <p:sp>
          <p:nvSpPr>
            <p:cNvPr id="87" name="Google Shape;87;p2"/>
            <p:cNvSpPr/>
            <p:nvPr/>
          </p:nvSpPr>
          <p:spPr>
            <a:xfrm>
              <a:off x="6623372" y="5384737"/>
              <a:ext cx="552390" cy="552392"/>
            </a:xfrm>
            <a:prstGeom prst="rect">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Impact"/>
                  <a:ea typeface="Impact"/>
                  <a:cs typeface="Impact"/>
                  <a:sym typeface="Impact"/>
                </a:rPr>
                <a:t>06</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Roboto"/>
              <a:buNone/>
            </a:pPr>
            <a:r>
              <a:rPr lang="en-US" b="1" i="0" u="none" strike="noStrike">
                <a:latin typeface="Roboto"/>
                <a:ea typeface="Roboto"/>
                <a:cs typeface="Roboto"/>
                <a:sym typeface="Roboto"/>
              </a:rPr>
              <a:t>Gender Bias Experiment</a:t>
            </a:r>
            <a:endParaRPr/>
          </a:p>
        </p:txBody>
      </p:sp>
      <p:sp>
        <p:nvSpPr>
          <p:cNvPr id="599" name="Google Shape;599;p2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600" name="Google Shape;600;p26"/>
          <p:cNvSpPr/>
          <p:nvPr/>
        </p:nvSpPr>
        <p:spPr>
          <a:xfrm>
            <a:off x="1892300" y="1"/>
            <a:ext cx="9639300" cy="3827447"/>
          </a:xfrm>
          <a:custGeom>
            <a:avLst/>
            <a:gdLst/>
            <a:ahLst/>
            <a:cxnLst/>
            <a:rect l="l" t="t" r="r" b="b"/>
            <a:pathLst>
              <a:path w="9639300" h="3827447" extrusionOk="0">
                <a:moveTo>
                  <a:pt x="0" y="0"/>
                </a:moveTo>
                <a:lnTo>
                  <a:pt x="9639300" y="0"/>
                </a:lnTo>
                <a:lnTo>
                  <a:pt x="9639300" y="99482"/>
                </a:lnTo>
                <a:cubicBezTo>
                  <a:pt x="9639300" y="875416"/>
                  <a:pt x="9639300" y="1778322"/>
                  <a:pt x="9639300" y="2828976"/>
                </a:cubicBezTo>
                <a:cubicBezTo>
                  <a:pt x="9639300" y="3379857"/>
                  <a:pt x="9184876" y="3827447"/>
                  <a:pt x="8634059" y="3827447"/>
                </a:cubicBezTo>
                <a:cubicBezTo>
                  <a:pt x="8634059" y="3827447"/>
                  <a:pt x="8634059" y="3827447"/>
                  <a:pt x="1005242" y="3083758"/>
                </a:cubicBezTo>
                <a:cubicBezTo>
                  <a:pt x="454425" y="3083758"/>
                  <a:pt x="0" y="2636168"/>
                  <a:pt x="0" y="2085288"/>
                </a:cubicBezTo>
                <a:cubicBezTo>
                  <a:pt x="0" y="2085288"/>
                  <a:pt x="0" y="2085288"/>
                  <a:pt x="0" y="167651"/>
                </a:cubicBezTo>
                <a:close/>
              </a:path>
            </a:pathLst>
          </a:custGeom>
          <a:gradFill>
            <a:gsLst>
              <a:gs pos="0">
                <a:srgbClr val="ECFFF9">
                  <a:alpha val="0"/>
                </a:srgbClr>
              </a:gs>
              <a:gs pos="100000">
                <a:srgbClr val="A3F5DD"/>
              </a:gs>
            </a:gsLst>
            <a:lin ang="203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26"/>
          <p:cNvSpPr/>
          <p:nvPr/>
        </p:nvSpPr>
        <p:spPr>
          <a:xfrm>
            <a:off x="5417127" y="1750161"/>
            <a:ext cx="5508856" cy="4154567"/>
          </a:xfrm>
          <a:custGeom>
            <a:avLst/>
            <a:gdLst/>
            <a:ahLst/>
            <a:cxnLst/>
            <a:rect l="l" t="t" r="r" b="b"/>
            <a:pathLst>
              <a:path w="1400" h="1375" extrusionOk="0">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Arial"/>
              <a:ea typeface="Arial"/>
              <a:cs typeface="Arial"/>
              <a:sym typeface="Arial"/>
            </a:endParaRPr>
          </a:p>
        </p:txBody>
      </p:sp>
      <p:sp>
        <p:nvSpPr>
          <p:cNvPr id="602" name="Google Shape;602;p26"/>
          <p:cNvSpPr txBox="1"/>
          <p:nvPr/>
        </p:nvSpPr>
        <p:spPr>
          <a:xfrm>
            <a:off x="677825" y="1475275"/>
            <a:ext cx="4346100" cy="4765200"/>
          </a:xfrm>
          <a:prstGeom prst="rect">
            <a:avLst/>
          </a:prstGeom>
          <a:noFill/>
          <a:ln>
            <a:noFill/>
          </a:ln>
        </p:spPr>
        <p:txBody>
          <a:bodyPr spcFirstLastPara="1" wrap="square" lIns="91425" tIns="91425" rIns="91425" bIns="91425" anchor="t" anchorCtr="0">
            <a:noAutofit/>
          </a:bodyPr>
          <a:lstStyle/>
          <a:p>
            <a:pPr marL="0" marR="0" lvl="0" indent="0" algn="l" rtl="0">
              <a:lnSpc>
                <a:spcPct val="130909"/>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To assess gender's impact on academic influence, we modified the gender attribute in our testing dataset and recalculated the H-index using pretrained models.</a:t>
            </a:r>
            <a:endParaRPr sz="1800" b="0" i="0" u="none" strike="noStrike" cap="none">
              <a:solidFill>
                <a:schemeClr val="dk1"/>
              </a:solidFill>
              <a:latin typeface="Arial"/>
              <a:ea typeface="Arial"/>
              <a:cs typeface="Arial"/>
              <a:sym typeface="Arial"/>
            </a:endParaRPr>
          </a:p>
          <a:p>
            <a:pPr marL="0" marR="0" lvl="0" indent="0" algn="l" rtl="0">
              <a:lnSpc>
                <a:spcPct val="130909"/>
              </a:lnSpc>
              <a:spcBef>
                <a:spcPts val="0"/>
              </a:spcBef>
              <a:spcAft>
                <a:spcPts val="0"/>
              </a:spcAft>
              <a:buClr>
                <a:schemeClr val="dk1"/>
              </a:buClr>
              <a:buSzPts val="11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30909"/>
              </a:lnSpc>
              <a:spcBef>
                <a:spcPts val="0"/>
              </a:spcBef>
              <a:spcAft>
                <a:spcPts val="0"/>
              </a:spcAft>
              <a:buClr>
                <a:schemeClr val="dk1"/>
              </a:buClr>
              <a:buSzPts val="1100"/>
              <a:buFont typeface="Arial"/>
              <a:buNone/>
            </a:pPr>
            <a:r>
              <a:rPr lang="en-US" sz="1800" b="0" i="0" u="none" strike="noStrike" cap="none">
                <a:solidFill>
                  <a:schemeClr val="dk1"/>
                </a:solidFill>
                <a:latin typeface="Arial"/>
                <a:ea typeface="Arial"/>
                <a:cs typeface="Arial"/>
                <a:sym typeface="Arial"/>
              </a:rPr>
              <a:t>The consistently high </a:t>
            </a:r>
            <a:r>
              <a:rPr lang="en-US" sz="1800" b="1" i="0" u="none" strike="noStrike" cap="none">
                <a:solidFill>
                  <a:schemeClr val="dk1"/>
                </a:solidFill>
                <a:latin typeface="Arial"/>
                <a:ea typeface="Arial"/>
                <a:cs typeface="Arial"/>
                <a:sym typeface="Arial"/>
              </a:rPr>
              <a:t>R</a:t>
            </a:r>
            <a:r>
              <a:rPr lang="en-US" sz="1900" b="1" i="0" u="none" strike="noStrike" cap="none" baseline="30000">
                <a:solidFill>
                  <a:schemeClr val="dk1"/>
                </a:solidFill>
                <a:latin typeface="Arial"/>
                <a:ea typeface="Arial"/>
                <a:cs typeface="Arial"/>
                <a:sym typeface="Arial"/>
              </a:rPr>
              <a:t>2</a:t>
            </a:r>
            <a:r>
              <a:rPr lang="en-US" sz="1800" b="0" i="0" u="none" strike="noStrike" cap="none">
                <a:solidFill>
                  <a:schemeClr val="dk1"/>
                </a:solidFill>
                <a:latin typeface="Arial"/>
                <a:ea typeface="Arial"/>
                <a:cs typeface="Arial"/>
                <a:sym typeface="Arial"/>
              </a:rPr>
              <a:t> values indicate that gender changes do not significantly influence the predicted H-index, suggesting </a:t>
            </a:r>
            <a:r>
              <a:rPr lang="en-US" sz="1800" b="1" i="0" u="none" strike="noStrike" cap="none">
                <a:solidFill>
                  <a:schemeClr val="dk1"/>
                </a:solidFill>
                <a:latin typeface="Arial"/>
                <a:ea typeface="Arial"/>
                <a:cs typeface="Arial"/>
                <a:sym typeface="Arial"/>
              </a:rPr>
              <a:t>minimal gender bias in HCI research and affirming the H-index objectivity.</a:t>
            </a: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2dc3facb3e6_0_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Roboto"/>
              <a:buNone/>
            </a:pPr>
            <a:r>
              <a:rPr lang="en-US">
                <a:latin typeface="Roboto"/>
                <a:ea typeface="Roboto"/>
                <a:cs typeface="Roboto"/>
                <a:sym typeface="Roboto"/>
              </a:rPr>
              <a:t>Future Research Ideas</a:t>
            </a:r>
            <a:endParaRPr/>
          </a:p>
        </p:txBody>
      </p:sp>
      <p:sp>
        <p:nvSpPr>
          <p:cNvPr id="608" name="Google Shape;608;g2dc3facb3e6_0_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609" name="Google Shape;609;g2dc3facb3e6_0_6"/>
          <p:cNvSpPr txBox="1"/>
          <p:nvPr/>
        </p:nvSpPr>
        <p:spPr>
          <a:xfrm>
            <a:off x="677825" y="1475275"/>
            <a:ext cx="6981600" cy="4765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30909"/>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Exploring the other scientific fields in the similar way, trying to observe general trends in predictive power of each model, as well as the presence of gender bias in those fields</a:t>
            </a:r>
            <a:endParaRPr sz="1800" b="0" i="0" u="none" strike="noStrike" cap="none">
              <a:solidFill>
                <a:schemeClr val="dk1"/>
              </a:solidFill>
              <a:latin typeface="Arial"/>
              <a:ea typeface="Arial"/>
              <a:cs typeface="Arial"/>
              <a:sym typeface="Arial"/>
            </a:endParaRPr>
          </a:p>
          <a:p>
            <a:pPr marL="457200" marR="0" lvl="0" indent="0" algn="l" rtl="0">
              <a:lnSpc>
                <a:spcPct val="130909"/>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30909"/>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Developing more robust feature representation of researchers that captures the timeline of their career paths</a:t>
            </a:r>
            <a:endParaRPr sz="1800" b="0" i="0" u="none" strike="noStrike" cap="none">
              <a:solidFill>
                <a:schemeClr val="dk1"/>
              </a:solidFill>
              <a:latin typeface="Arial"/>
              <a:ea typeface="Arial"/>
              <a:cs typeface="Arial"/>
              <a:sym typeface="Arial"/>
            </a:endParaRPr>
          </a:p>
          <a:p>
            <a:pPr marL="0" marR="0" lvl="0" indent="0" algn="l" rtl="0">
              <a:lnSpc>
                <a:spcPct val="130909"/>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30909"/>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Trying to run similar experiments on a wider range of different Indexes, making a more robust representation of academic success</a:t>
            </a:r>
            <a:endParaRPr sz="1800" b="0" i="0" u="none" strike="noStrike" cap="none">
              <a:solidFill>
                <a:schemeClr val="dk1"/>
              </a:solidFill>
              <a:latin typeface="Arial"/>
              <a:ea typeface="Arial"/>
              <a:cs typeface="Arial"/>
              <a:sym typeface="Arial"/>
            </a:endParaRPr>
          </a:p>
          <a:p>
            <a:pPr marL="0" marR="0" lvl="0" indent="0" algn="l" rtl="0">
              <a:lnSpc>
                <a:spcPct val="130909"/>
              </a:lnSpc>
              <a:spcBef>
                <a:spcPts val="0"/>
              </a:spcBef>
              <a:spcAft>
                <a:spcPts val="0"/>
              </a:spcAft>
              <a:buClr>
                <a:schemeClr val="dk1"/>
              </a:buClr>
              <a:buSzPts val="11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610" name="Google Shape;610;g2dc3facb3e6_0_6"/>
          <p:cNvPicPr preferRelativeResize="0"/>
          <p:nvPr/>
        </p:nvPicPr>
        <p:blipFill rotWithShape="1">
          <a:blip r:embed="rId3">
            <a:alphaModFix/>
          </a:blip>
          <a:srcRect/>
          <a:stretch/>
        </p:blipFill>
        <p:spPr>
          <a:xfrm>
            <a:off x="7659425" y="1532381"/>
            <a:ext cx="4204400" cy="4204400"/>
          </a:xfrm>
          <a:prstGeom prst="rect">
            <a:avLst/>
          </a:prstGeom>
          <a:gradFill>
            <a:gsLst>
              <a:gs pos="0">
                <a:srgbClr val="ECFFF9">
                  <a:alpha val="0"/>
                </a:srgbClr>
              </a:gs>
              <a:gs pos="100000">
                <a:srgbClr val="A3F5DD"/>
              </a:gs>
            </a:gsLst>
            <a:lin ang="20399934" scaled="0"/>
          </a:gradFill>
          <a:ln>
            <a:noFill/>
          </a:ln>
        </p:spPr>
      </p:pic>
      <p:sp>
        <p:nvSpPr>
          <p:cNvPr id="611" name="Google Shape;611;g2dc3facb3e6_0_6"/>
          <p:cNvSpPr/>
          <p:nvPr/>
        </p:nvSpPr>
        <p:spPr>
          <a:xfrm>
            <a:off x="5034824" y="0"/>
            <a:ext cx="7157180" cy="5970817"/>
          </a:xfrm>
          <a:custGeom>
            <a:avLst/>
            <a:gdLst/>
            <a:ahLst/>
            <a:cxnLst/>
            <a:rect l="l" t="t" r="r" b="b"/>
            <a:pathLst>
              <a:path w="9639300" h="3827447" extrusionOk="0">
                <a:moveTo>
                  <a:pt x="0" y="0"/>
                </a:moveTo>
                <a:lnTo>
                  <a:pt x="9639300" y="0"/>
                </a:lnTo>
                <a:lnTo>
                  <a:pt x="9639300" y="99482"/>
                </a:lnTo>
                <a:cubicBezTo>
                  <a:pt x="9639300" y="875416"/>
                  <a:pt x="9639300" y="1778322"/>
                  <a:pt x="9639300" y="2828976"/>
                </a:cubicBezTo>
                <a:cubicBezTo>
                  <a:pt x="9639300" y="3379857"/>
                  <a:pt x="9184876" y="3827447"/>
                  <a:pt x="8634059" y="3827447"/>
                </a:cubicBezTo>
                <a:cubicBezTo>
                  <a:pt x="8634059" y="3827447"/>
                  <a:pt x="8634059" y="3827447"/>
                  <a:pt x="1005242" y="3083758"/>
                </a:cubicBezTo>
                <a:cubicBezTo>
                  <a:pt x="454425" y="3083758"/>
                  <a:pt x="0" y="2636168"/>
                  <a:pt x="0" y="2085288"/>
                </a:cubicBezTo>
                <a:cubicBezTo>
                  <a:pt x="0" y="2085288"/>
                  <a:pt x="0" y="2085288"/>
                  <a:pt x="0" y="167651"/>
                </a:cubicBezTo>
                <a:close/>
              </a:path>
            </a:pathLst>
          </a:custGeom>
          <a:gradFill>
            <a:gsLst>
              <a:gs pos="0">
                <a:srgbClr val="ECFFF9">
                  <a:alpha val="0"/>
                </a:srgbClr>
              </a:gs>
              <a:gs pos="100000">
                <a:srgbClr val="A3F5DD"/>
              </a:gs>
            </a:gsLst>
            <a:lin ang="203999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7"/>
          <p:cNvSpPr txBox="1">
            <a:spLocks noGrp="1"/>
          </p:cNvSpPr>
          <p:nvPr>
            <p:ph type="ctrTitle"/>
          </p:nvPr>
        </p:nvSpPr>
        <p:spPr>
          <a:xfrm>
            <a:off x="4336375" y="1996175"/>
            <a:ext cx="6134700" cy="1621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en-US" sz="4000"/>
              <a:t>Thank you for Watching!</a:t>
            </a:r>
            <a:endParaRPr sz="4000"/>
          </a:p>
        </p:txBody>
      </p:sp>
      <p:sp>
        <p:nvSpPr>
          <p:cNvPr id="617" name="Google Shape;617;p27"/>
          <p:cNvSpPr txBox="1"/>
          <p:nvPr/>
        </p:nvSpPr>
        <p:spPr>
          <a:xfrm>
            <a:off x="5077780" y="4011810"/>
            <a:ext cx="5393418" cy="2962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Deniel Shumeiko &amp; Zed Liu </a:t>
            </a:r>
            <a:endParaRPr sz="1400" b="0" i="0" u="none" strike="noStrike" cap="none">
              <a:solidFill>
                <a:srgbClr val="000000"/>
              </a:solidFill>
              <a:latin typeface="Arial"/>
              <a:ea typeface="Arial"/>
              <a:cs typeface="Arial"/>
              <a:sym typeface="Arial"/>
            </a:endParaRPr>
          </a:p>
        </p:txBody>
      </p:sp>
      <p:sp>
        <p:nvSpPr>
          <p:cNvPr id="618" name="Google Shape;618;p27"/>
          <p:cNvSpPr txBox="1"/>
          <p:nvPr/>
        </p:nvSpPr>
        <p:spPr>
          <a:xfrm>
            <a:off x="5077779" y="4308081"/>
            <a:ext cx="5393418" cy="2962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University of Pennsylvania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Statement, Motivations &amp; Contributions</a:t>
            </a:r>
            <a:endParaRPr/>
          </a:p>
        </p:txBody>
      </p:sp>
      <p:sp>
        <p:nvSpPr>
          <p:cNvPr id="99" name="Google Shape;99;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00" name="Google Shape;100;p4"/>
          <p:cNvSpPr/>
          <p:nvPr/>
        </p:nvSpPr>
        <p:spPr>
          <a:xfrm>
            <a:off x="9824921" y="3572087"/>
            <a:ext cx="368300" cy="368300"/>
          </a:xfrm>
          <a:prstGeom prst="ellipse">
            <a:avLst/>
          </a:pr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4"/>
          <p:cNvSpPr/>
          <p:nvPr/>
        </p:nvSpPr>
        <p:spPr>
          <a:xfrm>
            <a:off x="9670934" y="3984837"/>
            <a:ext cx="744538" cy="1328738"/>
          </a:xfrm>
          <a:custGeom>
            <a:avLst/>
            <a:gdLst/>
            <a:ahLst/>
            <a:cxnLst/>
            <a:rect l="l" t="t" r="r" b="b"/>
            <a:pathLst>
              <a:path w="309" h="551" extrusionOk="0">
                <a:moveTo>
                  <a:pt x="238" y="0"/>
                </a:moveTo>
                <a:cubicBezTo>
                  <a:pt x="42" y="0"/>
                  <a:pt x="42" y="0"/>
                  <a:pt x="42" y="0"/>
                </a:cubicBezTo>
                <a:cubicBezTo>
                  <a:pt x="25" y="0"/>
                  <a:pt x="10" y="13"/>
                  <a:pt x="7" y="30"/>
                </a:cubicBezTo>
                <a:cubicBezTo>
                  <a:pt x="0" y="67"/>
                  <a:pt x="0" y="67"/>
                  <a:pt x="0" y="67"/>
                </a:cubicBezTo>
                <a:cubicBezTo>
                  <a:pt x="35" y="249"/>
                  <a:pt x="35" y="249"/>
                  <a:pt x="35" y="249"/>
                </a:cubicBezTo>
                <a:cubicBezTo>
                  <a:pt x="39" y="244"/>
                  <a:pt x="41" y="238"/>
                  <a:pt x="43" y="232"/>
                </a:cubicBezTo>
                <a:cubicBezTo>
                  <a:pt x="65" y="94"/>
                  <a:pt x="65" y="94"/>
                  <a:pt x="65" y="94"/>
                </a:cubicBezTo>
                <a:cubicBezTo>
                  <a:pt x="64" y="535"/>
                  <a:pt x="64" y="535"/>
                  <a:pt x="64" y="535"/>
                </a:cubicBezTo>
                <a:cubicBezTo>
                  <a:pt x="64" y="541"/>
                  <a:pt x="66" y="546"/>
                  <a:pt x="68" y="551"/>
                </a:cubicBezTo>
                <a:cubicBezTo>
                  <a:pt x="88" y="550"/>
                  <a:pt x="110" y="550"/>
                  <a:pt x="133" y="550"/>
                </a:cubicBezTo>
                <a:cubicBezTo>
                  <a:pt x="135" y="545"/>
                  <a:pt x="136" y="540"/>
                  <a:pt x="136" y="535"/>
                </a:cubicBezTo>
                <a:cubicBezTo>
                  <a:pt x="136" y="317"/>
                  <a:pt x="136" y="317"/>
                  <a:pt x="136" y="317"/>
                </a:cubicBezTo>
                <a:cubicBezTo>
                  <a:pt x="144" y="317"/>
                  <a:pt x="144" y="317"/>
                  <a:pt x="144" y="317"/>
                </a:cubicBezTo>
                <a:cubicBezTo>
                  <a:pt x="144" y="535"/>
                  <a:pt x="144" y="535"/>
                  <a:pt x="144" y="535"/>
                </a:cubicBezTo>
                <a:cubicBezTo>
                  <a:pt x="144" y="540"/>
                  <a:pt x="146" y="545"/>
                  <a:pt x="148" y="550"/>
                </a:cubicBezTo>
                <a:cubicBezTo>
                  <a:pt x="170" y="550"/>
                  <a:pt x="192" y="550"/>
                  <a:pt x="212" y="551"/>
                </a:cubicBezTo>
                <a:cubicBezTo>
                  <a:pt x="214" y="546"/>
                  <a:pt x="216" y="541"/>
                  <a:pt x="216" y="535"/>
                </a:cubicBezTo>
                <a:cubicBezTo>
                  <a:pt x="216" y="94"/>
                  <a:pt x="216" y="94"/>
                  <a:pt x="216" y="94"/>
                </a:cubicBezTo>
                <a:cubicBezTo>
                  <a:pt x="238" y="232"/>
                  <a:pt x="238" y="232"/>
                  <a:pt x="238" y="232"/>
                </a:cubicBezTo>
                <a:cubicBezTo>
                  <a:pt x="241" y="249"/>
                  <a:pt x="256" y="261"/>
                  <a:pt x="273" y="261"/>
                </a:cubicBezTo>
                <a:cubicBezTo>
                  <a:pt x="292" y="261"/>
                  <a:pt x="308" y="245"/>
                  <a:pt x="308" y="226"/>
                </a:cubicBezTo>
                <a:cubicBezTo>
                  <a:pt x="308" y="224"/>
                  <a:pt x="308" y="222"/>
                  <a:pt x="308" y="221"/>
                </a:cubicBezTo>
                <a:cubicBezTo>
                  <a:pt x="308" y="219"/>
                  <a:pt x="309" y="218"/>
                  <a:pt x="308" y="216"/>
                </a:cubicBezTo>
                <a:cubicBezTo>
                  <a:pt x="273" y="30"/>
                  <a:pt x="273" y="30"/>
                  <a:pt x="273" y="30"/>
                </a:cubicBezTo>
                <a:cubicBezTo>
                  <a:pt x="270" y="13"/>
                  <a:pt x="256" y="0"/>
                  <a:pt x="238" y="0"/>
                </a:cubicBezTo>
              </a:path>
            </a:pathLst>
          </a:cu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Google Shape;102;p4"/>
          <p:cNvSpPr/>
          <p:nvPr/>
        </p:nvSpPr>
        <p:spPr>
          <a:xfrm>
            <a:off x="8478721" y="3572087"/>
            <a:ext cx="369888" cy="368300"/>
          </a:xfrm>
          <a:prstGeom prst="ellipse">
            <a:avLst/>
          </a:pr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 name="Google Shape;103;p4"/>
          <p:cNvSpPr/>
          <p:nvPr/>
        </p:nvSpPr>
        <p:spPr>
          <a:xfrm>
            <a:off x="8256471" y="3984837"/>
            <a:ext cx="644525" cy="1328738"/>
          </a:xfrm>
          <a:custGeom>
            <a:avLst/>
            <a:gdLst/>
            <a:ahLst/>
            <a:cxnLst/>
            <a:rect l="l" t="t" r="r" b="b"/>
            <a:pathLst>
              <a:path w="267" h="551" extrusionOk="0">
                <a:moveTo>
                  <a:pt x="244" y="246"/>
                </a:moveTo>
                <a:cubicBezTo>
                  <a:pt x="234" y="309"/>
                  <a:pt x="234" y="309"/>
                  <a:pt x="234" y="309"/>
                </a:cubicBezTo>
                <a:cubicBezTo>
                  <a:pt x="229" y="334"/>
                  <a:pt x="207" y="352"/>
                  <a:pt x="182" y="352"/>
                </a:cubicBezTo>
                <a:cubicBezTo>
                  <a:pt x="179" y="352"/>
                  <a:pt x="176" y="352"/>
                  <a:pt x="173" y="352"/>
                </a:cubicBezTo>
                <a:cubicBezTo>
                  <a:pt x="173" y="535"/>
                  <a:pt x="173" y="535"/>
                  <a:pt x="173" y="535"/>
                </a:cubicBezTo>
                <a:cubicBezTo>
                  <a:pt x="173" y="540"/>
                  <a:pt x="174" y="545"/>
                  <a:pt x="176" y="550"/>
                </a:cubicBezTo>
                <a:cubicBezTo>
                  <a:pt x="198" y="550"/>
                  <a:pt x="220" y="550"/>
                  <a:pt x="240" y="551"/>
                </a:cubicBezTo>
                <a:cubicBezTo>
                  <a:pt x="243" y="546"/>
                  <a:pt x="244" y="541"/>
                  <a:pt x="244" y="535"/>
                </a:cubicBezTo>
                <a:cubicBezTo>
                  <a:pt x="244" y="246"/>
                  <a:pt x="244" y="246"/>
                  <a:pt x="244" y="246"/>
                </a:cubicBezTo>
                <a:moveTo>
                  <a:pt x="267" y="104"/>
                </a:moveTo>
                <a:cubicBezTo>
                  <a:pt x="256" y="170"/>
                  <a:pt x="256" y="170"/>
                  <a:pt x="256" y="170"/>
                </a:cubicBezTo>
                <a:cubicBezTo>
                  <a:pt x="266" y="232"/>
                  <a:pt x="266" y="232"/>
                  <a:pt x="266" y="232"/>
                </a:cubicBezTo>
                <a:cubicBezTo>
                  <a:pt x="266" y="233"/>
                  <a:pt x="266" y="234"/>
                  <a:pt x="266" y="235"/>
                </a:cubicBezTo>
                <a:cubicBezTo>
                  <a:pt x="267" y="104"/>
                  <a:pt x="267" y="104"/>
                  <a:pt x="267" y="104"/>
                </a:cubicBezTo>
                <a:moveTo>
                  <a:pt x="183" y="0"/>
                </a:moveTo>
                <a:cubicBezTo>
                  <a:pt x="70" y="0"/>
                  <a:pt x="70" y="0"/>
                  <a:pt x="70" y="0"/>
                </a:cubicBezTo>
                <a:cubicBezTo>
                  <a:pt x="53" y="0"/>
                  <a:pt x="38" y="13"/>
                  <a:pt x="35" y="30"/>
                </a:cubicBezTo>
                <a:cubicBezTo>
                  <a:pt x="0" y="216"/>
                  <a:pt x="0" y="216"/>
                  <a:pt x="0" y="216"/>
                </a:cubicBezTo>
                <a:cubicBezTo>
                  <a:pt x="0" y="218"/>
                  <a:pt x="0" y="219"/>
                  <a:pt x="0" y="221"/>
                </a:cubicBezTo>
                <a:cubicBezTo>
                  <a:pt x="0" y="222"/>
                  <a:pt x="0" y="224"/>
                  <a:pt x="0" y="226"/>
                </a:cubicBezTo>
                <a:cubicBezTo>
                  <a:pt x="0" y="245"/>
                  <a:pt x="16" y="261"/>
                  <a:pt x="36" y="261"/>
                </a:cubicBezTo>
                <a:cubicBezTo>
                  <a:pt x="53" y="261"/>
                  <a:pt x="68" y="249"/>
                  <a:pt x="71" y="232"/>
                </a:cubicBezTo>
                <a:cubicBezTo>
                  <a:pt x="93" y="94"/>
                  <a:pt x="93" y="94"/>
                  <a:pt x="93" y="94"/>
                </a:cubicBezTo>
                <a:cubicBezTo>
                  <a:pt x="93" y="535"/>
                  <a:pt x="93" y="535"/>
                  <a:pt x="93" y="535"/>
                </a:cubicBezTo>
                <a:cubicBezTo>
                  <a:pt x="93" y="541"/>
                  <a:pt x="94" y="546"/>
                  <a:pt x="96" y="551"/>
                </a:cubicBezTo>
                <a:cubicBezTo>
                  <a:pt x="116" y="550"/>
                  <a:pt x="138" y="550"/>
                  <a:pt x="161" y="550"/>
                </a:cubicBezTo>
                <a:cubicBezTo>
                  <a:pt x="163" y="545"/>
                  <a:pt x="164" y="540"/>
                  <a:pt x="164" y="535"/>
                </a:cubicBezTo>
                <a:cubicBezTo>
                  <a:pt x="164" y="349"/>
                  <a:pt x="164" y="349"/>
                  <a:pt x="164" y="349"/>
                </a:cubicBezTo>
                <a:cubicBezTo>
                  <a:pt x="144" y="342"/>
                  <a:pt x="129" y="322"/>
                  <a:pt x="129" y="299"/>
                </a:cubicBezTo>
                <a:cubicBezTo>
                  <a:pt x="129" y="297"/>
                  <a:pt x="129" y="295"/>
                  <a:pt x="129" y="292"/>
                </a:cubicBezTo>
                <a:cubicBezTo>
                  <a:pt x="129" y="290"/>
                  <a:pt x="129" y="288"/>
                  <a:pt x="129" y="286"/>
                </a:cubicBezTo>
                <a:cubicBezTo>
                  <a:pt x="181" y="10"/>
                  <a:pt x="181" y="10"/>
                  <a:pt x="181" y="10"/>
                </a:cubicBezTo>
                <a:cubicBezTo>
                  <a:pt x="182" y="6"/>
                  <a:pt x="182" y="3"/>
                  <a:pt x="183" y="0"/>
                </a:cubicBezTo>
              </a:path>
            </a:pathLst>
          </a:cu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 name="Google Shape;104;p4"/>
          <p:cNvSpPr/>
          <p:nvPr/>
        </p:nvSpPr>
        <p:spPr>
          <a:xfrm>
            <a:off x="7053146" y="3572087"/>
            <a:ext cx="369888" cy="368300"/>
          </a:xfrm>
          <a:prstGeom prst="ellipse">
            <a:avLst/>
          </a:pr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 name="Google Shape;105;p4"/>
          <p:cNvSpPr/>
          <p:nvPr/>
        </p:nvSpPr>
        <p:spPr>
          <a:xfrm>
            <a:off x="6970596" y="3984837"/>
            <a:ext cx="673100" cy="1328738"/>
          </a:xfrm>
          <a:custGeom>
            <a:avLst/>
            <a:gdLst/>
            <a:ahLst/>
            <a:cxnLst/>
            <a:rect l="l" t="t" r="r" b="b"/>
            <a:pathLst>
              <a:path w="279" h="551" extrusionOk="0">
                <a:moveTo>
                  <a:pt x="35" y="318"/>
                </a:moveTo>
                <a:cubicBezTo>
                  <a:pt x="35" y="535"/>
                  <a:pt x="35" y="535"/>
                  <a:pt x="35" y="535"/>
                </a:cubicBezTo>
                <a:cubicBezTo>
                  <a:pt x="35" y="541"/>
                  <a:pt x="36" y="546"/>
                  <a:pt x="39" y="551"/>
                </a:cubicBezTo>
                <a:cubicBezTo>
                  <a:pt x="59" y="550"/>
                  <a:pt x="80" y="550"/>
                  <a:pt x="103" y="550"/>
                </a:cubicBezTo>
                <a:cubicBezTo>
                  <a:pt x="105" y="545"/>
                  <a:pt x="106" y="540"/>
                  <a:pt x="106" y="535"/>
                </a:cubicBezTo>
                <a:cubicBezTo>
                  <a:pt x="106" y="348"/>
                  <a:pt x="106" y="348"/>
                  <a:pt x="106" y="348"/>
                </a:cubicBezTo>
                <a:cubicBezTo>
                  <a:pt x="100" y="351"/>
                  <a:pt x="92" y="352"/>
                  <a:pt x="84" y="352"/>
                </a:cubicBezTo>
                <a:cubicBezTo>
                  <a:pt x="62" y="352"/>
                  <a:pt x="43" y="338"/>
                  <a:pt x="35" y="318"/>
                </a:cubicBezTo>
                <a:moveTo>
                  <a:pt x="0" y="104"/>
                </a:moveTo>
                <a:cubicBezTo>
                  <a:pt x="0" y="254"/>
                  <a:pt x="0" y="254"/>
                  <a:pt x="0" y="254"/>
                </a:cubicBezTo>
                <a:cubicBezTo>
                  <a:pt x="6" y="249"/>
                  <a:pt x="11" y="241"/>
                  <a:pt x="13" y="232"/>
                </a:cubicBezTo>
                <a:cubicBezTo>
                  <a:pt x="17" y="210"/>
                  <a:pt x="17" y="210"/>
                  <a:pt x="17" y="210"/>
                </a:cubicBezTo>
                <a:cubicBezTo>
                  <a:pt x="0" y="104"/>
                  <a:pt x="0" y="104"/>
                  <a:pt x="0" y="104"/>
                </a:cubicBezTo>
                <a:moveTo>
                  <a:pt x="208" y="0"/>
                </a:moveTo>
                <a:cubicBezTo>
                  <a:pt x="83" y="0"/>
                  <a:pt x="83" y="0"/>
                  <a:pt x="83" y="0"/>
                </a:cubicBezTo>
                <a:cubicBezTo>
                  <a:pt x="84" y="3"/>
                  <a:pt x="85" y="7"/>
                  <a:pt x="85" y="10"/>
                </a:cubicBezTo>
                <a:cubicBezTo>
                  <a:pt x="137" y="286"/>
                  <a:pt x="137" y="286"/>
                  <a:pt x="137" y="286"/>
                </a:cubicBezTo>
                <a:cubicBezTo>
                  <a:pt x="138" y="288"/>
                  <a:pt x="137" y="290"/>
                  <a:pt x="137" y="292"/>
                </a:cubicBezTo>
                <a:cubicBezTo>
                  <a:pt x="137" y="295"/>
                  <a:pt x="137" y="297"/>
                  <a:pt x="137" y="299"/>
                </a:cubicBezTo>
                <a:cubicBezTo>
                  <a:pt x="137" y="317"/>
                  <a:pt x="128" y="333"/>
                  <a:pt x="115" y="343"/>
                </a:cubicBezTo>
                <a:cubicBezTo>
                  <a:pt x="115" y="535"/>
                  <a:pt x="115" y="535"/>
                  <a:pt x="115" y="535"/>
                </a:cubicBezTo>
                <a:cubicBezTo>
                  <a:pt x="115" y="540"/>
                  <a:pt x="116" y="545"/>
                  <a:pt x="118" y="550"/>
                </a:cubicBezTo>
                <a:cubicBezTo>
                  <a:pt x="141" y="550"/>
                  <a:pt x="162" y="550"/>
                  <a:pt x="182" y="551"/>
                </a:cubicBezTo>
                <a:cubicBezTo>
                  <a:pt x="185" y="546"/>
                  <a:pt x="186" y="541"/>
                  <a:pt x="186" y="535"/>
                </a:cubicBezTo>
                <a:cubicBezTo>
                  <a:pt x="186" y="94"/>
                  <a:pt x="186" y="94"/>
                  <a:pt x="186" y="94"/>
                </a:cubicBezTo>
                <a:cubicBezTo>
                  <a:pt x="208" y="232"/>
                  <a:pt x="208" y="232"/>
                  <a:pt x="208" y="232"/>
                </a:cubicBezTo>
                <a:cubicBezTo>
                  <a:pt x="211" y="249"/>
                  <a:pt x="226" y="261"/>
                  <a:pt x="243" y="261"/>
                </a:cubicBezTo>
                <a:cubicBezTo>
                  <a:pt x="263" y="261"/>
                  <a:pt x="279" y="245"/>
                  <a:pt x="279" y="226"/>
                </a:cubicBezTo>
                <a:cubicBezTo>
                  <a:pt x="279" y="224"/>
                  <a:pt x="279" y="222"/>
                  <a:pt x="278" y="221"/>
                </a:cubicBezTo>
                <a:cubicBezTo>
                  <a:pt x="279" y="219"/>
                  <a:pt x="279" y="218"/>
                  <a:pt x="279" y="216"/>
                </a:cubicBezTo>
                <a:cubicBezTo>
                  <a:pt x="244" y="30"/>
                  <a:pt x="244" y="30"/>
                  <a:pt x="244" y="30"/>
                </a:cubicBezTo>
                <a:cubicBezTo>
                  <a:pt x="241" y="13"/>
                  <a:pt x="226" y="0"/>
                  <a:pt x="208" y="0"/>
                </a:cubicBezTo>
              </a:path>
            </a:pathLst>
          </a:cu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4"/>
          <p:cNvSpPr/>
          <p:nvPr/>
        </p:nvSpPr>
        <p:spPr>
          <a:xfrm>
            <a:off x="5706946" y="3572087"/>
            <a:ext cx="369888" cy="368300"/>
          </a:xfrm>
          <a:prstGeom prst="ellipse">
            <a:avLst/>
          </a:pr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Google Shape;107;p4"/>
          <p:cNvSpPr/>
          <p:nvPr/>
        </p:nvSpPr>
        <p:spPr>
          <a:xfrm>
            <a:off x="5484696" y="3984837"/>
            <a:ext cx="728663" cy="1328738"/>
          </a:xfrm>
          <a:custGeom>
            <a:avLst/>
            <a:gdLst/>
            <a:ahLst/>
            <a:cxnLst/>
            <a:rect l="l" t="t" r="r" b="b"/>
            <a:pathLst>
              <a:path w="302" h="551" extrusionOk="0">
                <a:moveTo>
                  <a:pt x="267" y="0"/>
                </a:moveTo>
                <a:cubicBezTo>
                  <a:pt x="71" y="0"/>
                  <a:pt x="71" y="0"/>
                  <a:pt x="71" y="0"/>
                </a:cubicBezTo>
                <a:cubicBezTo>
                  <a:pt x="53" y="0"/>
                  <a:pt x="38" y="13"/>
                  <a:pt x="36" y="30"/>
                </a:cubicBezTo>
                <a:cubicBezTo>
                  <a:pt x="0" y="216"/>
                  <a:pt x="0" y="216"/>
                  <a:pt x="0" y="216"/>
                </a:cubicBezTo>
                <a:cubicBezTo>
                  <a:pt x="0" y="218"/>
                  <a:pt x="0" y="219"/>
                  <a:pt x="1" y="221"/>
                </a:cubicBezTo>
                <a:cubicBezTo>
                  <a:pt x="0" y="222"/>
                  <a:pt x="0" y="224"/>
                  <a:pt x="0" y="226"/>
                </a:cubicBezTo>
                <a:cubicBezTo>
                  <a:pt x="0" y="245"/>
                  <a:pt x="16" y="261"/>
                  <a:pt x="36" y="261"/>
                </a:cubicBezTo>
                <a:cubicBezTo>
                  <a:pt x="53" y="261"/>
                  <a:pt x="68" y="249"/>
                  <a:pt x="71" y="232"/>
                </a:cubicBezTo>
                <a:cubicBezTo>
                  <a:pt x="93" y="94"/>
                  <a:pt x="93" y="94"/>
                  <a:pt x="93" y="94"/>
                </a:cubicBezTo>
                <a:cubicBezTo>
                  <a:pt x="93" y="535"/>
                  <a:pt x="93" y="535"/>
                  <a:pt x="93" y="535"/>
                </a:cubicBezTo>
                <a:cubicBezTo>
                  <a:pt x="93" y="541"/>
                  <a:pt x="94" y="546"/>
                  <a:pt x="97" y="551"/>
                </a:cubicBezTo>
                <a:cubicBezTo>
                  <a:pt x="117" y="550"/>
                  <a:pt x="139" y="550"/>
                  <a:pt x="161" y="550"/>
                </a:cubicBezTo>
                <a:cubicBezTo>
                  <a:pt x="163" y="545"/>
                  <a:pt x="164" y="540"/>
                  <a:pt x="164" y="535"/>
                </a:cubicBezTo>
                <a:cubicBezTo>
                  <a:pt x="164" y="317"/>
                  <a:pt x="164" y="317"/>
                  <a:pt x="164" y="317"/>
                </a:cubicBezTo>
                <a:cubicBezTo>
                  <a:pt x="173" y="317"/>
                  <a:pt x="173" y="317"/>
                  <a:pt x="173" y="317"/>
                </a:cubicBezTo>
                <a:cubicBezTo>
                  <a:pt x="173" y="535"/>
                  <a:pt x="173" y="535"/>
                  <a:pt x="173" y="535"/>
                </a:cubicBezTo>
                <a:cubicBezTo>
                  <a:pt x="173" y="540"/>
                  <a:pt x="174" y="545"/>
                  <a:pt x="176" y="550"/>
                </a:cubicBezTo>
                <a:cubicBezTo>
                  <a:pt x="199" y="550"/>
                  <a:pt x="220" y="550"/>
                  <a:pt x="240" y="551"/>
                </a:cubicBezTo>
                <a:cubicBezTo>
                  <a:pt x="243" y="546"/>
                  <a:pt x="244" y="541"/>
                  <a:pt x="244" y="535"/>
                </a:cubicBezTo>
                <a:cubicBezTo>
                  <a:pt x="244" y="94"/>
                  <a:pt x="244" y="94"/>
                  <a:pt x="244" y="94"/>
                </a:cubicBezTo>
                <a:cubicBezTo>
                  <a:pt x="266" y="228"/>
                  <a:pt x="266" y="228"/>
                  <a:pt x="266" y="228"/>
                </a:cubicBezTo>
                <a:cubicBezTo>
                  <a:pt x="302" y="33"/>
                  <a:pt x="302" y="33"/>
                  <a:pt x="302" y="33"/>
                </a:cubicBezTo>
                <a:cubicBezTo>
                  <a:pt x="302" y="30"/>
                  <a:pt x="302" y="30"/>
                  <a:pt x="302" y="30"/>
                </a:cubicBezTo>
                <a:cubicBezTo>
                  <a:pt x="299" y="13"/>
                  <a:pt x="284" y="0"/>
                  <a:pt x="267" y="0"/>
                </a:cubicBezTo>
              </a:path>
            </a:pathLst>
          </a:custGeom>
          <a:solidFill>
            <a:srgbClr val="E3E6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4"/>
          <p:cNvSpPr/>
          <p:nvPr/>
        </p:nvSpPr>
        <p:spPr>
          <a:xfrm>
            <a:off x="8896234" y="3287924"/>
            <a:ext cx="547688" cy="547688"/>
          </a:xfrm>
          <a:prstGeom prst="ellipse">
            <a:avLst/>
          </a:prstGeom>
          <a:solidFill>
            <a:srgbClr val="C7C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Google Shape;109;p4"/>
          <p:cNvSpPr/>
          <p:nvPr/>
        </p:nvSpPr>
        <p:spPr>
          <a:xfrm>
            <a:off x="8567621" y="3902287"/>
            <a:ext cx="1204913" cy="2038350"/>
          </a:xfrm>
          <a:custGeom>
            <a:avLst/>
            <a:gdLst/>
            <a:ahLst/>
            <a:cxnLst/>
            <a:rect l="l" t="t" r="r" b="b"/>
            <a:pathLst>
              <a:path w="499" h="845" extrusionOk="0">
                <a:moveTo>
                  <a:pt x="498" y="326"/>
                </a:moveTo>
                <a:cubicBezTo>
                  <a:pt x="499" y="324"/>
                  <a:pt x="499" y="322"/>
                  <a:pt x="498" y="320"/>
                </a:cubicBezTo>
                <a:cubicBezTo>
                  <a:pt x="446" y="44"/>
                  <a:pt x="446" y="44"/>
                  <a:pt x="446" y="44"/>
                </a:cubicBezTo>
                <a:cubicBezTo>
                  <a:pt x="442" y="18"/>
                  <a:pt x="420" y="0"/>
                  <a:pt x="394" y="0"/>
                </a:cubicBezTo>
                <a:cubicBezTo>
                  <a:pt x="104" y="0"/>
                  <a:pt x="104" y="0"/>
                  <a:pt x="104" y="0"/>
                </a:cubicBezTo>
                <a:cubicBezTo>
                  <a:pt x="78" y="0"/>
                  <a:pt x="56" y="18"/>
                  <a:pt x="52" y="44"/>
                </a:cubicBezTo>
                <a:cubicBezTo>
                  <a:pt x="0" y="320"/>
                  <a:pt x="0" y="320"/>
                  <a:pt x="0" y="320"/>
                </a:cubicBezTo>
                <a:cubicBezTo>
                  <a:pt x="0" y="322"/>
                  <a:pt x="0" y="324"/>
                  <a:pt x="0" y="326"/>
                </a:cubicBezTo>
                <a:cubicBezTo>
                  <a:pt x="0" y="329"/>
                  <a:pt x="0" y="331"/>
                  <a:pt x="0" y="333"/>
                </a:cubicBezTo>
                <a:cubicBezTo>
                  <a:pt x="0" y="363"/>
                  <a:pt x="24" y="386"/>
                  <a:pt x="53" y="386"/>
                </a:cubicBezTo>
                <a:cubicBezTo>
                  <a:pt x="78" y="386"/>
                  <a:pt x="100" y="368"/>
                  <a:pt x="105" y="343"/>
                </a:cubicBezTo>
                <a:cubicBezTo>
                  <a:pt x="138" y="138"/>
                  <a:pt x="138" y="138"/>
                  <a:pt x="138" y="138"/>
                </a:cubicBezTo>
                <a:cubicBezTo>
                  <a:pt x="137" y="792"/>
                  <a:pt x="137" y="792"/>
                  <a:pt x="137" y="792"/>
                </a:cubicBezTo>
                <a:cubicBezTo>
                  <a:pt x="137" y="821"/>
                  <a:pt x="161" y="845"/>
                  <a:pt x="190" y="845"/>
                </a:cubicBezTo>
                <a:cubicBezTo>
                  <a:pt x="219" y="845"/>
                  <a:pt x="243" y="821"/>
                  <a:pt x="243" y="792"/>
                </a:cubicBezTo>
                <a:cubicBezTo>
                  <a:pt x="243" y="468"/>
                  <a:pt x="243" y="468"/>
                  <a:pt x="243" y="468"/>
                </a:cubicBezTo>
                <a:cubicBezTo>
                  <a:pt x="256" y="468"/>
                  <a:pt x="256" y="468"/>
                  <a:pt x="256" y="468"/>
                </a:cubicBezTo>
                <a:cubicBezTo>
                  <a:pt x="256" y="792"/>
                  <a:pt x="256" y="792"/>
                  <a:pt x="256" y="792"/>
                </a:cubicBezTo>
                <a:cubicBezTo>
                  <a:pt x="256" y="821"/>
                  <a:pt x="279" y="845"/>
                  <a:pt x="308" y="845"/>
                </a:cubicBezTo>
                <a:cubicBezTo>
                  <a:pt x="338" y="845"/>
                  <a:pt x="361" y="821"/>
                  <a:pt x="361" y="792"/>
                </a:cubicBezTo>
                <a:cubicBezTo>
                  <a:pt x="361" y="138"/>
                  <a:pt x="361" y="138"/>
                  <a:pt x="361" y="138"/>
                </a:cubicBezTo>
                <a:cubicBezTo>
                  <a:pt x="394" y="343"/>
                  <a:pt x="394" y="343"/>
                  <a:pt x="394" y="343"/>
                </a:cubicBezTo>
                <a:cubicBezTo>
                  <a:pt x="398" y="368"/>
                  <a:pt x="420" y="386"/>
                  <a:pt x="446" y="386"/>
                </a:cubicBezTo>
                <a:cubicBezTo>
                  <a:pt x="475" y="386"/>
                  <a:pt x="499" y="363"/>
                  <a:pt x="499" y="333"/>
                </a:cubicBezTo>
                <a:cubicBezTo>
                  <a:pt x="499" y="331"/>
                  <a:pt x="498" y="329"/>
                  <a:pt x="498" y="326"/>
                </a:cubicBezTo>
              </a:path>
            </a:pathLst>
          </a:custGeom>
          <a:solidFill>
            <a:srgbClr val="C7C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 name="Google Shape;110;p4"/>
          <p:cNvSpPr/>
          <p:nvPr/>
        </p:nvSpPr>
        <p:spPr>
          <a:xfrm>
            <a:off x="6429259" y="3287924"/>
            <a:ext cx="544513" cy="547688"/>
          </a:xfrm>
          <a:prstGeom prst="ellipse">
            <a:avLst/>
          </a:prstGeom>
          <a:solidFill>
            <a:srgbClr val="C7C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Google Shape;111;p4"/>
          <p:cNvSpPr/>
          <p:nvPr/>
        </p:nvSpPr>
        <p:spPr>
          <a:xfrm>
            <a:off x="6097471" y="3902287"/>
            <a:ext cx="1206500" cy="2038350"/>
          </a:xfrm>
          <a:custGeom>
            <a:avLst/>
            <a:gdLst/>
            <a:ahLst/>
            <a:cxnLst/>
            <a:rect l="l" t="t" r="r" b="b"/>
            <a:pathLst>
              <a:path w="500" h="845" extrusionOk="0">
                <a:moveTo>
                  <a:pt x="499" y="326"/>
                </a:moveTo>
                <a:cubicBezTo>
                  <a:pt x="499" y="324"/>
                  <a:pt x="500" y="322"/>
                  <a:pt x="499" y="320"/>
                </a:cubicBezTo>
                <a:cubicBezTo>
                  <a:pt x="447" y="44"/>
                  <a:pt x="447" y="44"/>
                  <a:pt x="447" y="44"/>
                </a:cubicBezTo>
                <a:cubicBezTo>
                  <a:pt x="443" y="18"/>
                  <a:pt x="421" y="0"/>
                  <a:pt x="395" y="0"/>
                </a:cubicBezTo>
                <a:cubicBezTo>
                  <a:pt x="105" y="0"/>
                  <a:pt x="105" y="0"/>
                  <a:pt x="105" y="0"/>
                </a:cubicBezTo>
                <a:cubicBezTo>
                  <a:pt x="79" y="0"/>
                  <a:pt x="57" y="18"/>
                  <a:pt x="53" y="44"/>
                </a:cubicBezTo>
                <a:cubicBezTo>
                  <a:pt x="1" y="320"/>
                  <a:pt x="1" y="320"/>
                  <a:pt x="1" y="320"/>
                </a:cubicBezTo>
                <a:cubicBezTo>
                  <a:pt x="0" y="322"/>
                  <a:pt x="0" y="324"/>
                  <a:pt x="1" y="326"/>
                </a:cubicBezTo>
                <a:cubicBezTo>
                  <a:pt x="1" y="329"/>
                  <a:pt x="1" y="331"/>
                  <a:pt x="1" y="333"/>
                </a:cubicBezTo>
                <a:cubicBezTo>
                  <a:pt x="1" y="363"/>
                  <a:pt x="24" y="386"/>
                  <a:pt x="53" y="386"/>
                </a:cubicBezTo>
                <a:cubicBezTo>
                  <a:pt x="79" y="386"/>
                  <a:pt x="101" y="368"/>
                  <a:pt x="105" y="343"/>
                </a:cubicBezTo>
                <a:cubicBezTo>
                  <a:pt x="138" y="138"/>
                  <a:pt x="138" y="138"/>
                  <a:pt x="138" y="138"/>
                </a:cubicBezTo>
                <a:cubicBezTo>
                  <a:pt x="138" y="792"/>
                  <a:pt x="138" y="792"/>
                  <a:pt x="138" y="792"/>
                </a:cubicBezTo>
                <a:cubicBezTo>
                  <a:pt x="138" y="821"/>
                  <a:pt x="162" y="845"/>
                  <a:pt x="191" y="845"/>
                </a:cubicBezTo>
                <a:cubicBezTo>
                  <a:pt x="220" y="845"/>
                  <a:pt x="244" y="821"/>
                  <a:pt x="244" y="792"/>
                </a:cubicBezTo>
                <a:cubicBezTo>
                  <a:pt x="244" y="468"/>
                  <a:pt x="244" y="468"/>
                  <a:pt x="244" y="468"/>
                </a:cubicBezTo>
                <a:cubicBezTo>
                  <a:pt x="256" y="468"/>
                  <a:pt x="256" y="468"/>
                  <a:pt x="256" y="468"/>
                </a:cubicBezTo>
                <a:cubicBezTo>
                  <a:pt x="256" y="792"/>
                  <a:pt x="256" y="792"/>
                  <a:pt x="256" y="792"/>
                </a:cubicBezTo>
                <a:cubicBezTo>
                  <a:pt x="256" y="821"/>
                  <a:pt x="280" y="845"/>
                  <a:pt x="309" y="845"/>
                </a:cubicBezTo>
                <a:cubicBezTo>
                  <a:pt x="338" y="845"/>
                  <a:pt x="362" y="821"/>
                  <a:pt x="362" y="792"/>
                </a:cubicBezTo>
                <a:cubicBezTo>
                  <a:pt x="362" y="138"/>
                  <a:pt x="362" y="138"/>
                  <a:pt x="362" y="138"/>
                </a:cubicBezTo>
                <a:cubicBezTo>
                  <a:pt x="394" y="343"/>
                  <a:pt x="394" y="343"/>
                  <a:pt x="394" y="343"/>
                </a:cubicBezTo>
                <a:cubicBezTo>
                  <a:pt x="399" y="368"/>
                  <a:pt x="421" y="386"/>
                  <a:pt x="446" y="386"/>
                </a:cubicBezTo>
                <a:cubicBezTo>
                  <a:pt x="476" y="386"/>
                  <a:pt x="499" y="363"/>
                  <a:pt x="499" y="333"/>
                </a:cubicBezTo>
                <a:cubicBezTo>
                  <a:pt x="499" y="331"/>
                  <a:pt x="499" y="329"/>
                  <a:pt x="499" y="326"/>
                </a:cubicBezTo>
              </a:path>
            </a:pathLst>
          </a:custGeom>
          <a:solidFill>
            <a:srgbClr val="C7C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4"/>
          <p:cNvSpPr/>
          <p:nvPr/>
        </p:nvSpPr>
        <p:spPr>
          <a:xfrm>
            <a:off x="9414999" y="1415115"/>
            <a:ext cx="2789194" cy="879726"/>
          </a:xfrm>
          <a:custGeom>
            <a:avLst/>
            <a:gdLst/>
            <a:ahLst/>
            <a:cxnLst/>
            <a:rect l="l" t="t" r="r" b="b"/>
            <a:pathLst>
              <a:path w="1915" h="604" extrusionOk="0">
                <a:moveTo>
                  <a:pt x="1915" y="561"/>
                </a:moveTo>
                <a:lnTo>
                  <a:pt x="1909" y="0"/>
                </a:lnTo>
                <a:lnTo>
                  <a:pt x="0" y="43"/>
                </a:lnTo>
                <a:lnTo>
                  <a:pt x="8" y="604"/>
                </a:lnTo>
                <a:lnTo>
                  <a:pt x="1915" y="561"/>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Google Shape;113;p4"/>
          <p:cNvSpPr/>
          <p:nvPr/>
        </p:nvSpPr>
        <p:spPr>
          <a:xfrm>
            <a:off x="7872568" y="1716611"/>
            <a:ext cx="297126" cy="831662"/>
          </a:xfrm>
          <a:custGeom>
            <a:avLst/>
            <a:gdLst/>
            <a:ahLst/>
            <a:cxnLst/>
            <a:rect l="l" t="t" r="r" b="b"/>
            <a:pathLst>
              <a:path w="134" h="376" extrusionOk="0">
                <a:moveTo>
                  <a:pt x="50" y="374"/>
                </a:moveTo>
                <a:cubicBezTo>
                  <a:pt x="50" y="374"/>
                  <a:pt x="50" y="374"/>
                  <a:pt x="50" y="374"/>
                </a:cubicBezTo>
                <a:cubicBezTo>
                  <a:pt x="22" y="372"/>
                  <a:pt x="0" y="347"/>
                  <a:pt x="2" y="319"/>
                </a:cubicBezTo>
                <a:cubicBezTo>
                  <a:pt x="29" y="50"/>
                  <a:pt x="29" y="50"/>
                  <a:pt x="29" y="50"/>
                </a:cubicBezTo>
                <a:cubicBezTo>
                  <a:pt x="32" y="22"/>
                  <a:pt x="56" y="0"/>
                  <a:pt x="84" y="2"/>
                </a:cubicBezTo>
                <a:cubicBezTo>
                  <a:pt x="112" y="4"/>
                  <a:pt x="134" y="29"/>
                  <a:pt x="132" y="57"/>
                </a:cubicBezTo>
                <a:cubicBezTo>
                  <a:pt x="105" y="326"/>
                  <a:pt x="105" y="326"/>
                  <a:pt x="105" y="326"/>
                </a:cubicBezTo>
                <a:cubicBezTo>
                  <a:pt x="103" y="354"/>
                  <a:pt x="79" y="376"/>
                  <a:pt x="50" y="374"/>
                </a:cubicBezTo>
                <a:close/>
              </a:path>
            </a:pathLst>
          </a:custGeom>
          <a:solidFill>
            <a:srgbClr val="D4B1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Google Shape;114;p4"/>
          <p:cNvSpPr/>
          <p:nvPr/>
        </p:nvSpPr>
        <p:spPr>
          <a:xfrm>
            <a:off x="8115803" y="1683111"/>
            <a:ext cx="270909" cy="837488"/>
          </a:xfrm>
          <a:custGeom>
            <a:avLst/>
            <a:gdLst/>
            <a:ahLst/>
            <a:cxnLst/>
            <a:rect l="l" t="t" r="r" b="b"/>
            <a:pathLst>
              <a:path w="122" h="378" extrusionOk="0">
                <a:moveTo>
                  <a:pt x="74" y="375"/>
                </a:moveTo>
                <a:cubicBezTo>
                  <a:pt x="74" y="375"/>
                  <a:pt x="74" y="375"/>
                  <a:pt x="74" y="375"/>
                </a:cubicBezTo>
                <a:cubicBezTo>
                  <a:pt x="46" y="378"/>
                  <a:pt x="20" y="357"/>
                  <a:pt x="18" y="329"/>
                </a:cubicBezTo>
                <a:cubicBezTo>
                  <a:pt x="1" y="59"/>
                  <a:pt x="1" y="59"/>
                  <a:pt x="1" y="59"/>
                </a:cubicBezTo>
                <a:cubicBezTo>
                  <a:pt x="0" y="31"/>
                  <a:pt x="20" y="5"/>
                  <a:pt x="48" y="3"/>
                </a:cubicBezTo>
                <a:cubicBezTo>
                  <a:pt x="76" y="0"/>
                  <a:pt x="101" y="21"/>
                  <a:pt x="104" y="49"/>
                </a:cubicBezTo>
                <a:cubicBezTo>
                  <a:pt x="121" y="319"/>
                  <a:pt x="121" y="319"/>
                  <a:pt x="121" y="319"/>
                </a:cubicBezTo>
                <a:cubicBezTo>
                  <a:pt x="122" y="348"/>
                  <a:pt x="102" y="373"/>
                  <a:pt x="74" y="375"/>
                </a:cubicBezTo>
                <a:close/>
              </a:path>
            </a:pathLst>
          </a:custGeom>
          <a:solidFill>
            <a:srgbClr val="D4B1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p4"/>
          <p:cNvSpPr/>
          <p:nvPr/>
        </p:nvSpPr>
        <p:spPr>
          <a:xfrm>
            <a:off x="7868198" y="1485027"/>
            <a:ext cx="1095287" cy="822923"/>
          </a:xfrm>
          <a:custGeom>
            <a:avLst/>
            <a:gdLst/>
            <a:ahLst/>
            <a:cxnLst/>
            <a:rect l="l" t="t" r="r" b="b"/>
            <a:pathLst>
              <a:path w="752" h="565" extrusionOk="0">
                <a:moveTo>
                  <a:pt x="752" y="173"/>
                </a:moveTo>
                <a:lnTo>
                  <a:pt x="275" y="0"/>
                </a:lnTo>
                <a:lnTo>
                  <a:pt x="0" y="300"/>
                </a:lnTo>
                <a:lnTo>
                  <a:pt x="9" y="565"/>
                </a:lnTo>
                <a:lnTo>
                  <a:pt x="652" y="423"/>
                </a:lnTo>
                <a:lnTo>
                  <a:pt x="752" y="173"/>
                </a:lnTo>
                <a:close/>
              </a:path>
            </a:pathLst>
          </a:custGeom>
          <a:solidFill>
            <a:srgbClr val="D4B1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 name="Google Shape;116;p4"/>
          <p:cNvSpPr/>
          <p:nvPr/>
        </p:nvSpPr>
        <p:spPr>
          <a:xfrm>
            <a:off x="8165324" y="1617569"/>
            <a:ext cx="452971" cy="822923"/>
          </a:xfrm>
          <a:custGeom>
            <a:avLst/>
            <a:gdLst/>
            <a:ahLst/>
            <a:cxnLst/>
            <a:rect l="l" t="t" r="r" b="b"/>
            <a:pathLst>
              <a:path w="205" h="372" extrusionOk="0">
                <a:moveTo>
                  <a:pt x="166" y="362"/>
                </a:moveTo>
                <a:cubicBezTo>
                  <a:pt x="166" y="362"/>
                  <a:pt x="166" y="362"/>
                  <a:pt x="166" y="362"/>
                </a:cubicBezTo>
                <a:cubicBezTo>
                  <a:pt x="139" y="372"/>
                  <a:pt x="108" y="359"/>
                  <a:pt x="99" y="333"/>
                </a:cubicBezTo>
                <a:cubicBezTo>
                  <a:pt x="10" y="77"/>
                  <a:pt x="10" y="77"/>
                  <a:pt x="10" y="77"/>
                </a:cubicBezTo>
                <a:cubicBezTo>
                  <a:pt x="0" y="51"/>
                  <a:pt x="13" y="21"/>
                  <a:pt x="39" y="11"/>
                </a:cubicBezTo>
                <a:cubicBezTo>
                  <a:pt x="66" y="0"/>
                  <a:pt x="96" y="14"/>
                  <a:pt x="106" y="40"/>
                </a:cubicBezTo>
                <a:cubicBezTo>
                  <a:pt x="195" y="296"/>
                  <a:pt x="195" y="296"/>
                  <a:pt x="195" y="296"/>
                </a:cubicBezTo>
                <a:cubicBezTo>
                  <a:pt x="205" y="322"/>
                  <a:pt x="192" y="352"/>
                  <a:pt x="166" y="362"/>
                </a:cubicBezTo>
                <a:close/>
              </a:path>
            </a:pathLst>
          </a:custGeom>
          <a:solidFill>
            <a:srgbClr val="D4B1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 name="Google Shape;117;p4"/>
          <p:cNvSpPr/>
          <p:nvPr/>
        </p:nvSpPr>
        <p:spPr>
          <a:xfrm>
            <a:off x="8139107" y="1336464"/>
            <a:ext cx="955463" cy="540362"/>
          </a:xfrm>
          <a:custGeom>
            <a:avLst/>
            <a:gdLst/>
            <a:ahLst/>
            <a:cxnLst/>
            <a:rect l="l" t="t" r="r" b="b"/>
            <a:pathLst>
              <a:path w="432" h="244" extrusionOk="0">
                <a:moveTo>
                  <a:pt x="428" y="191"/>
                </a:moveTo>
                <a:cubicBezTo>
                  <a:pt x="428" y="191"/>
                  <a:pt x="428" y="191"/>
                  <a:pt x="428" y="191"/>
                </a:cubicBezTo>
                <a:cubicBezTo>
                  <a:pt x="423" y="219"/>
                  <a:pt x="394" y="244"/>
                  <a:pt x="368" y="234"/>
                </a:cubicBezTo>
                <a:cubicBezTo>
                  <a:pt x="47" y="106"/>
                  <a:pt x="47" y="106"/>
                  <a:pt x="47" y="106"/>
                </a:cubicBezTo>
                <a:cubicBezTo>
                  <a:pt x="21" y="96"/>
                  <a:pt x="0" y="74"/>
                  <a:pt x="5" y="46"/>
                </a:cubicBezTo>
                <a:cubicBezTo>
                  <a:pt x="10" y="18"/>
                  <a:pt x="36" y="0"/>
                  <a:pt x="64" y="4"/>
                </a:cubicBezTo>
                <a:cubicBezTo>
                  <a:pt x="385" y="132"/>
                  <a:pt x="385" y="132"/>
                  <a:pt x="385" y="132"/>
                </a:cubicBezTo>
                <a:cubicBezTo>
                  <a:pt x="412" y="142"/>
                  <a:pt x="432" y="163"/>
                  <a:pt x="428" y="191"/>
                </a:cubicBez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4"/>
          <p:cNvSpPr/>
          <p:nvPr/>
        </p:nvSpPr>
        <p:spPr>
          <a:xfrm>
            <a:off x="7766243" y="1336464"/>
            <a:ext cx="616099" cy="594252"/>
          </a:xfrm>
          <a:custGeom>
            <a:avLst/>
            <a:gdLst/>
            <a:ahLst/>
            <a:cxnLst/>
            <a:rect l="l" t="t" r="r" b="b"/>
            <a:pathLst>
              <a:path w="278" h="269" extrusionOk="0">
                <a:moveTo>
                  <a:pt x="19" y="244"/>
                </a:moveTo>
                <a:cubicBezTo>
                  <a:pt x="19" y="244"/>
                  <a:pt x="19" y="244"/>
                  <a:pt x="19" y="244"/>
                </a:cubicBezTo>
                <a:cubicBezTo>
                  <a:pt x="0" y="223"/>
                  <a:pt x="3" y="191"/>
                  <a:pt x="24" y="172"/>
                </a:cubicBezTo>
                <a:cubicBezTo>
                  <a:pt x="186" y="20"/>
                  <a:pt x="186" y="20"/>
                  <a:pt x="186" y="20"/>
                </a:cubicBezTo>
                <a:cubicBezTo>
                  <a:pt x="207" y="0"/>
                  <a:pt x="241" y="3"/>
                  <a:pt x="259" y="25"/>
                </a:cubicBezTo>
                <a:cubicBezTo>
                  <a:pt x="278" y="46"/>
                  <a:pt x="276" y="79"/>
                  <a:pt x="254" y="97"/>
                </a:cubicBezTo>
                <a:cubicBezTo>
                  <a:pt x="92" y="249"/>
                  <a:pt x="92" y="249"/>
                  <a:pt x="92" y="249"/>
                </a:cubicBezTo>
                <a:cubicBezTo>
                  <a:pt x="71" y="269"/>
                  <a:pt x="38" y="266"/>
                  <a:pt x="19" y="244"/>
                </a:cubicBez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4"/>
          <p:cNvSpPr/>
          <p:nvPr/>
        </p:nvSpPr>
        <p:spPr>
          <a:xfrm>
            <a:off x="7636615" y="1696220"/>
            <a:ext cx="368494" cy="833118"/>
          </a:xfrm>
          <a:custGeom>
            <a:avLst/>
            <a:gdLst/>
            <a:ahLst/>
            <a:cxnLst/>
            <a:rect l="l" t="t" r="r" b="b"/>
            <a:pathLst>
              <a:path w="167" h="376" extrusionOk="0">
                <a:moveTo>
                  <a:pt x="47" y="372"/>
                </a:moveTo>
                <a:cubicBezTo>
                  <a:pt x="47" y="372"/>
                  <a:pt x="47" y="372"/>
                  <a:pt x="47" y="372"/>
                </a:cubicBezTo>
                <a:cubicBezTo>
                  <a:pt x="20" y="367"/>
                  <a:pt x="0" y="339"/>
                  <a:pt x="6" y="312"/>
                </a:cubicBezTo>
                <a:cubicBezTo>
                  <a:pt x="61" y="47"/>
                  <a:pt x="61" y="47"/>
                  <a:pt x="61" y="47"/>
                </a:cubicBezTo>
                <a:cubicBezTo>
                  <a:pt x="67" y="19"/>
                  <a:pt x="93" y="0"/>
                  <a:pt x="121" y="5"/>
                </a:cubicBezTo>
                <a:cubicBezTo>
                  <a:pt x="149" y="10"/>
                  <a:pt x="167" y="37"/>
                  <a:pt x="163" y="65"/>
                </a:cubicBezTo>
                <a:cubicBezTo>
                  <a:pt x="107" y="330"/>
                  <a:pt x="107" y="330"/>
                  <a:pt x="107" y="330"/>
                </a:cubicBezTo>
                <a:cubicBezTo>
                  <a:pt x="101" y="357"/>
                  <a:pt x="75" y="376"/>
                  <a:pt x="47" y="372"/>
                </a:cubicBez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4"/>
          <p:cNvSpPr/>
          <p:nvPr/>
        </p:nvSpPr>
        <p:spPr>
          <a:xfrm>
            <a:off x="8185715" y="1413659"/>
            <a:ext cx="831661" cy="831662"/>
          </a:xfrm>
          <a:custGeom>
            <a:avLst/>
            <a:gdLst/>
            <a:ahLst/>
            <a:cxnLst/>
            <a:rect l="l" t="t" r="r" b="b"/>
            <a:pathLst>
              <a:path w="376" h="376" extrusionOk="0">
                <a:moveTo>
                  <a:pt x="0" y="129"/>
                </a:moveTo>
                <a:cubicBezTo>
                  <a:pt x="47" y="140"/>
                  <a:pt x="236" y="189"/>
                  <a:pt x="156" y="282"/>
                </a:cubicBezTo>
                <a:cubicBezTo>
                  <a:pt x="76" y="376"/>
                  <a:pt x="376" y="269"/>
                  <a:pt x="376" y="269"/>
                </a:cubicBezTo>
                <a:cubicBezTo>
                  <a:pt x="282" y="91"/>
                  <a:pt x="282" y="91"/>
                  <a:pt x="282" y="91"/>
                </a:cubicBezTo>
                <a:cubicBezTo>
                  <a:pt x="282" y="91"/>
                  <a:pt x="116" y="0"/>
                  <a:pt x="0" y="129"/>
                </a:cubicBez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4"/>
          <p:cNvSpPr/>
          <p:nvPr/>
        </p:nvSpPr>
        <p:spPr>
          <a:xfrm>
            <a:off x="8826574" y="1613199"/>
            <a:ext cx="441319" cy="581144"/>
          </a:xfrm>
          <a:custGeom>
            <a:avLst/>
            <a:gdLst/>
            <a:ahLst/>
            <a:cxnLst/>
            <a:rect l="l" t="t" r="r" b="b"/>
            <a:pathLst>
              <a:path w="303" h="399" extrusionOk="0">
                <a:moveTo>
                  <a:pt x="0" y="3"/>
                </a:moveTo>
                <a:lnTo>
                  <a:pt x="56" y="398"/>
                </a:lnTo>
                <a:lnTo>
                  <a:pt x="303" y="399"/>
                </a:lnTo>
                <a:lnTo>
                  <a:pt x="290" y="0"/>
                </a:lnTo>
                <a:lnTo>
                  <a:pt x="0" y="3"/>
                </a:ln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4"/>
          <p:cNvSpPr/>
          <p:nvPr/>
        </p:nvSpPr>
        <p:spPr>
          <a:xfrm>
            <a:off x="7527377" y="2226386"/>
            <a:ext cx="684554" cy="686012"/>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4"/>
          <p:cNvSpPr/>
          <p:nvPr/>
        </p:nvSpPr>
        <p:spPr>
          <a:xfrm>
            <a:off x="7116645" y="2993960"/>
            <a:ext cx="1508932" cy="2556157"/>
          </a:xfrm>
          <a:custGeom>
            <a:avLst/>
            <a:gdLst/>
            <a:ahLst/>
            <a:cxnLst/>
            <a:rect l="l" t="t" r="r" b="b"/>
            <a:pathLst>
              <a:path w="682" h="1155" extrusionOk="0">
                <a:moveTo>
                  <a:pt x="681" y="446"/>
                </a:moveTo>
                <a:cubicBezTo>
                  <a:pt x="682" y="444"/>
                  <a:pt x="682" y="441"/>
                  <a:pt x="681" y="438"/>
                </a:cubicBezTo>
                <a:cubicBezTo>
                  <a:pt x="610" y="61"/>
                  <a:pt x="610" y="61"/>
                  <a:pt x="610" y="61"/>
                </a:cubicBezTo>
                <a:cubicBezTo>
                  <a:pt x="605" y="26"/>
                  <a:pt x="575" y="0"/>
                  <a:pt x="539" y="0"/>
                </a:cubicBezTo>
                <a:cubicBezTo>
                  <a:pt x="142" y="0"/>
                  <a:pt x="142" y="0"/>
                  <a:pt x="142" y="0"/>
                </a:cubicBezTo>
                <a:cubicBezTo>
                  <a:pt x="107" y="0"/>
                  <a:pt x="77" y="26"/>
                  <a:pt x="71" y="61"/>
                </a:cubicBezTo>
                <a:cubicBezTo>
                  <a:pt x="0" y="438"/>
                  <a:pt x="0" y="438"/>
                  <a:pt x="0" y="438"/>
                </a:cubicBezTo>
                <a:cubicBezTo>
                  <a:pt x="0" y="441"/>
                  <a:pt x="0" y="444"/>
                  <a:pt x="1" y="446"/>
                </a:cubicBezTo>
                <a:cubicBezTo>
                  <a:pt x="0" y="450"/>
                  <a:pt x="0" y="453"/>
                  <a:pt x="0" y="457"/>
                </a:cubicBezTo>
                <a:cubicBezTo>
                  <a:pt x="0" y="496"/>
                  <a:pt x="32" y="529"/>
                  <a:pt x="72" y="529"/>
                </a:cubicBezTo>
                <a:cubicBezTo>
                  <a:pt x="107" y="529"/>
                  <a:pt x="137" y="504"/>
                  <a:pt x="143" y="469"/>
                </a:cubicBezTo>
                <a:cubicBezTo>
                  <a:pt x="188" y="189"/>
                  <a:pt x="188" y="189"/>
                  <a:pt x="188" y="189"/>
                </a:cubicBezTo>
                <a:cubicBezTo>
                  <a:pt x="187" y="1083"/>
                  <a:pt x="187" y="1083"/>
                  <a:pt x="187" y="1083"/>
                </a:cubicBezTo>
                <a:cubicBezTo>
                  <a:pt x="187" y="1123"/>
                  <a:pt x="220" y="1155"/>
                  <a:pt x="260" y="1155"/>
                </a:cubicBezTo>
                <a:cubicBezTo>
                  <a:pt x="300" y="1155"/>
                  <a:pt x="332" y="1122"/>
                  <a:pt x="332" y="1083"/>
                </a:cubicBezTo>
                <a:cubicBezTo>
                  <a:pt x="332" y="640"/>
                  <a:pt x="332" y="640"/>
                  <a:pt x="332" y="640"/>
                </a:cubicBezTo>
                <a:cubicBezTo>
                  <a:pt x="349" y="640"/>
                  <a:pt x="349" y="640"/>
                  <a:pt x="349" y="640"/>
                </a:cubicBezTo>
                <a:cubicBezTo>
                  <a:pt x="349" y="1083"/>
                  <a:pt x="349" y="1083"/>
                  <a:pt x="349" y="1083"/>
                </a:cubicBezTo>
                <a:cubicBezTo>
                  <a:pt x="349" y="1123"/>
                  <a:pt x="382" y="1155"/>
                  <a:pt x="422" y="1155"/>
                </a:cubicBezTo>
                <a:cubicBezTo>
                  <a:pt x="462" y="1155"/>
                  <a:pt x="494" y="1122"/>
                  <a:pt x="494" y="1083"/>
                </a:cubicBezTo>
                <a:cubicBezTo>
                  <a:pt x="493" y="189"/>
                  <a:pt x="493" y="189"/>
                  <a:pt x="493" y="189"/>
                </a:cubicBezTo>
                <a:cubicBezTo>
                  <a:pt x="538" y="470"/>
                  <a:pt x="538" y="470"/>
                  <a:pt x="538" y="470"/>
                </a:cubicBezTo>
                <a:cubicBezTo>
                  <a:pt x="545" y="504"/>
                  <a:pt x="574" y="529"/>
                  <a:pt x="609" y="529"/>
                </a:cubicBezTo>
                <a:cubicBezTo>
                  <a:pt x="649" y="529"/>
                  <a:pt x="682" y="496"/>
                  <a:pt x="682" y="457"/>
                </a:cubicBezTo>
                <a:cubicBezTo>
                  <a:pt x="682" y="453"/>
                  <a:pt x="681" y="450"/>
                  <a:pt x="681" y="44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4"/>
          <p:cNvSpPr/>
          <p:nvPr/>
        </p:nvSpPr>
        <p:spPr>
          <a:xfrm>
            <a:off x="7820134" y="1568048"/>
            <a:ext cx="1530780" cy="914682"/>
          </a:xfrm>
          <a:custGeom>
            <a:avLst/>
            <a:gdLst/>
            <a:ahLst/>
            <a:cxnLst/>
            <a:rect l="l" t="t" r="r" b="b"/>
            <a:pathLst>
              <a:path w="692" h="413" extrusionOk="0">
                <a:moveTo>
                  <a:pt x="436" y="65"/>
                </a:moveTo>
                <a:cubicBezTo>
                  <a:pt x="521" y="0"/>
                  <a:pt x="660" y="94"/>
                  <a:pt x="676" y="169"/>
                </a:cubicBezTo>
                <a:cubicBezTo>
                  <a:pt x="692" y="245"/>
                  <a:pt x="625" y="342"/>
                  <a:pt x="517" y="347"/>
                </a:cubicBezTo>
                <a:cubicBezTo>
                  <a:pt x="395" y="352"/>
                  <a:pt x="412" y="307"/>
                  <a:pt x="284" y="346"/>
                </a:cubicBezTo>
                <a:cubicBezTo>
                  <a:pt x="90" y="404"/>
                  <a:pt x="90" y="404"/>
                  <a:pt x="90" y="404"/>
                </a:cubicBezTo>
                <a:cubicBezTo>
                  <a:pt x="58" y="413"/>
                  <a:pt x="24" y="400"/>
                  <a:pt x="12" y="369"/>
                </a:cubicBezTo>
                <a:cubicBezTo>
                  <a:pt x="0" y="337"/>
                  <a:pt x="16" y="302"/>
                  <a:pt x="47" y="291"/>
                </a:cubicBezTo>
                <a:cubicBezTo>
                  <a:pt x="329" y="206"/>
                  <a:pt x="329" y="206"/>
                  <a:pt x="329" y="206"/>
                </a:cubicBezTo>
                <a:cubicBezTo>
                  <a:pt x="346" y="161"/>
                  <a:pt x="382" y="106"/>
                  <a:pt x="436" y="65"/>
                </a:cubicBezTo>
                <a:close/>
              </a:path>
            </a:pathLst>
          </a:custGeom>
          <a:solidFill>
            <a:srgbClr val="FFD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4"/>
          <p:cNvSpPr/>
          <p:nvPr/>
        </p:nvSpPr>
        <p:spPr>
          <a:xfrm>
            <a:off x="9187785" y="1550570"/>
            <a:ext cx="246149" cy="748641"/>
          </a:xfrm>
          <a:custGeom>
            <a:avLst/>
            <a:gdLst/>
            <a:ahLst/>
            <a:cxnLst/>
            <a:rect l="l" t="t" r="r" b="b"/>
            <a:pathLst>
              <a:path w="169" h="514" extrusionOk="0">
                <a:moveTo>
                  <a:pt x="0" y="5"/>
                </a:moveTo>
                <a:lnTo>
                  <a:pt x="12" y="514"/>
                </a:lnTo>
                <a:lnTo>
                  <a:pt x="169" y="509"/>
                </a:lnTo>
                <a:lnTo>
                  <a:pt x="158" y="0"/>
                </a:lnTo>
                <a:lnTo>
                  <a:pt x="0"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26" name="Google Shape;126;p4"/>
          <p:cNvGrpSpPr/>
          <p:nvPr/>
        </p:nvGrpSpPr>
        <p:grpSpPr>
          <a:xfrm>
            <a:off x="673100" y="1528466"/>
            <a:ext cx="4322884" cy="1080745"/>
            <a:chOff x="6525364" y="1305904"/>
            <a:chExt cx="4322884" cy="1080745"/>
          </a:xfrm>
        </p:grpSpPr>
        <p:sp>
          <p:nvSpPr>
            <p:cNvPr id="127" name="Google Shape;127;p4"/>
            <p:cNvSpPr/>
            <p:nvPr/>
          </p:nvSpPr>
          <p:spPr>
            <a:xfrm>
              <a:off x="6525364" y="1420756"/>
              <a:ext cx="134784" cy="70917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8" name="Google Shape;128;p4"/>
            <p:cNvSpPr/>
            <p:nvPr/>
          </p:nvSpPr>
          <p:spPr>
            <a:xfrm>
              <a:off x="6763804" y="1677476"/>
              <a:ext cx="4084444" cy="709173"/>
            </a:xfrm>
            <a:prstGeom prst="rect">
              <a:avLst/>
            </a:prstGeom>
            <a:noFill/>
            <a:ln>
              <a:noFill/>
            </a:ln>
          </p:spPr>
          <p:txBody>
            <a:bodyPr spcFirstLastPara="1" wrap="square" lIns="90000" tIns="46800" rIns="90000" bIns="46800" anchor="t" anchorCtr="0">
              <a:normAutofit/>
            </a:bodyPr>
            <a:lstStyle/>
            <a:p>
              <a:pPr marL="0" marR="0" lvl="0" indent="0" algn="l" rtl="0">
                <a:lnSpc>
                  <a:spcPct val="130000"/>
                </a:lnSpc>
                <a:spcBef>
                  <a:spcPts val="0"/>
                </a:spcBef>
                <a:spcAft>
                  <a:spcPts val="0"/>
                </a:spcAft>
                <a:buClr>
                  <a:srgbClr val="000000"/>
                </a:buClr>
                <a:buSzPts val="1017"/>
                <a:buFont typeface="Arial"/>
                <a:buNone/>
              </a:pPr>
              <a:r>
                <a:rPr lang="en-US" sz="1017" b="0" i="0" u="none" strike="noStrike" cap="none">
                  <a:solidFill>
                    <a:schemeClr val="accent5"/>
                  </a:solidFill>
                  <a:latin typeface="Arial"/>
                  <a:ea typeface="Arial"/>
                  <a:cs typeface="Arial"/>
                  <a:sym typeface="Arial"/>
                </a:rPr>
                <a:t>Predict the H-index of Human Computer Interaction (HCI) researchers using machine learning methods based on features such as citations and university rankings from Google Scholar data.</a:t>
              </a:r>
              <a:endParaRPr sz="1017" b="0" i="0" u="none" strike="noStrike" cap="none">
                <a:solidFill>
                  <a:schemeClr val="accent5"/>
                </a:solidFill>
                <a:latin typeface="Arial"/>
                <a:ea typeface="Arial"/>
                <a:cs typeface="Arial"/>
                <a:sym typeface="Arial"/>
              </a:endParaRPr>
            </a:p>
          </p:txBody>
        </p:sp>
        <p:sp>
          <p:nvSpPr>
            <p:cNvPr id="129" name="Google Shape;129;p4"/>
            <p:cNvSpPr txBox="1"/>
            <p:nvPr/>
          </p:nvSpPr>
          <p:spPr>
            <a:xfrm>
              <a:off x="6763804" y="1305904"/>
              <a:ext cx="3845940" cy="391558"/>
            </a:xfrm>
            <a:prstGeom prst="rect">
              <a:avLst/>
            </a:prstGeom>
            <a:noFill/>
            <a:ln>
              <a:noFill/>
            </a:ln>
          </p:spPr>
          <p:txBody>
            <a:bodyPr spcFirstLastPara="1" wrap="square" lIns="90000" tIns="46800" rIns="90000" bIns="468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01. Problem Statement</a:t>
              </a:r>
              <a:endParaRPr sz="1400" b="0" i="0" u="none" strike="noStrike" cap="none">
                <a:solidFill>
                  <a:srgbClr val="000000"/>
                </a:solidFill>
                <a:latin typeface="Arial"/>
                <a:ea typeface="Arial"/>
                <a:cs typeface="Arial"/>
                <a:sym typeface="Arial"/>
              </a:endParaRPr>
            </a:p>
          </p:txBody>
        </p:sp>
      </p:grpSp>
      <p:grpSp>
        <p:nvGrpSpPr>
          <p:cNvPr id="130" name="Google Shape;130;p4"/>
          <p:cNvGrpSpPr/>
          <p:nvPr/>
        </p:nvGrpSpPr>
        <p:grpSpPr>
          <a:xfrm>
            <a:off x="668775" y="2980892"/>
            <a:ext cx="4277414" cy="1018134"/>
            <a:chOff x="6525364" y="3768884"/>
            <a:chExt cx="4277414" cy="1018134"/>
          </a:xfrm>
        </p:grpSpPr>
        <p:sp>
          <p:nvSpPr>
            <p:cNvPr id="131" name="Google Shape;131;p4"/>
            <p:cNvSpPr/>
            <p:nvPr/>
          </p:nvSpPr>
          <p:spPr>
            <a:xfrm>
              <a:off x="6525364" y="3983648"/>
              <a:ext cx="134784" cy="70917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4"/>
            <p:cNvSpPr/>
            <p:nvPr/>
          </p:nvSpPr>
          <p:spPr>
            <a:xfrm>
              <a:off x="6763804" y="4123473"/>
              <a:ext cx="4038974" cy="663545"/>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Clr>
                  <a:srgbClr val="000000"/>
                </a:buClr>
                <a:buSzPts val="1000"/>
                <a:buFont typeface="Arial"/>
                <a:buNone/>
              </a:pPr>
              <a:r>
                <a:rPr lang="en-US" sz="1000" b="0" i="0" u="none" strike="noStrike" cap="none">
                  <a:solidFill>
                    <a:schemeClr val="accent5"/>
                  </a:solidFill>
                  <a:latin typeface="Arial"/>
                  <a:ea typeface="Arial"/>
                  <a:cs typeface="Arial"/>
                  <a:sym typeface="Arial"/>
                </a:rPr>
                <a:t>Analyze key factors affecting academic success to guide career decisions, with a focus on assessing the impact of gender on academic achievements.</a:t>
              </a:r>
              <a:endParaRPr sz="1000" b="0" i="0" u="none" strike="noStrike" cap="none">
                <a:solidFill>
                  <a:schemeClr val="accent5"/>
                </a:solidFill>
                <a:latin typeface="Arial"/>
                <a:ea typeface="Arial"/>
                <a:cs typeface="Arial"/>
                <a:sym typeface="Arial"/>
              </a:endParaRPr>
            </a:p>
          </p:txBody>
        </p:sp>
        <p:sp>
          <p:nvSpPr>
            <p:cNvPr id="133" name="Google Shape;133;p4"/>
            <p:cNvSpPr txBox="1"/>
            <p:nvPr/>
          </p:nvSpPr>
          <p:spPr>
            <a:xfrm>
              <a:off x="6763804" y="3768884"/>
              <a:ext cx="3845940" cy="391558"/>
            </a:xfrm>
            <a:prstGeom prst="rect">
              <a:avLst/>
            </a:prstGeom>
            <a:noFill/>
            <a:ln>
              <a:noFill/>
            </a:ln>
          </p:spPr>
          <p:txBody>
            <a:bodyPr spcFirstLastPara="1" wrap="square" lIns="90000" tIns="46800" rIns="90000" bIns="46800" anchor="b"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02. Research Motivation</a:t>
              </a:r>
              <a:endParaRPr sz="1800" b="1" i="0" u="none" strike="noStrike" cap="none">
                <a:solidFill>
                  <a:schemeClr val="dk1"/>
                </a:solidFill>
                <a:latin typeface="Arial"/>
                <a:ea typeface="Arial"/>
                <a:cs typeface="Arial"/>
                <a:sym typeface="Arial"/>
              </a:endParaRPr>
            </a:p>
          </p:txBody>
        </p:sp>
      </p:grpSp>
      <p:grpSp>
        <p:nvGrpSpPr>
          <p:cNvPr id="134" name="Google Shape;134;p4"/>
          <p:cNvGrpSpPr/>
          <p:nvPr/>
        </p:nvGrpSpPr>
        <p:grpSpPr>
          <a:xfrm>
            <a:off x="673100" y="4631012"/>
            <a:ext cx="4188034" cy="1082750"/>
            <a:chOff x="6525364" y="4985403"/>
            <a:chExt cx="4188034" cy="1082750"/>
          </a:xfrm>
        </p:grpSpPr>
        <p:sp>
          <p:nvSpPr>
            <p:cNvPr id="135" name="Google Shape;135;p4"/>
            <p:cNvSpPr/>
            <p:nvPr/>
          </p:nvSpPr>
          <p:spPr>
            <a:xfrm>
              <a:off x="6525364" y="5100255"/>
              <a:ext cx="134784" cy="709173"/>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p:nvPr/>
          </p:nvSpPr>
          <p:spPr>
            <a:xfrm>
              <a:off x="6763803" y="5358980"/>
              <a:ext cx="3949595" cy="709173"/>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Clr>
                  <a:srgbClr val="000000"/>
                </a:buClr>
                <a:buSzPts val="1000"/>
                <a:buFont typeface="Arial"/>
                <a:buNone/>
              </a:pPr>
              <a:r>
                <a:rPr lang="en-US" sz="1000" b="0" i="0" u="none" strike="noStrike" cap="none">
                  <a:solidFill>
                    <a:schemeClr val="accent5"/>
                  </a:solidFill>
                  <a:latin typeface="Arial"/>
                  <a:ea typeface="Arial"/>
                  <a:cs typeface="Arial"/>
                  <a:sym typeface="Arial"/>
                </a:rPr>
                <a:t>Use a custom script to scrape Google Scholar for diverse features of HCI researchers. Implement deep neural network in H-index prediction for the first time.</a:t>
              </a:r>
              <a:endParaRPr sz="1000" b="0" i="0" u="none" strike="noStrike" cap="none">
                <a:solidFill>
                  <a:schemeClr val="dk1"/>
                </a:solidFill>
                <a:latin typeface="Arial"/>
                <a:ea typeface="Arial"/>
                <a:cs typeface="Arial"/>
                <a:sym typeface="Arial"/>
              </a:endParaRPr>
            </a:p>
          </p:txBody>
        </p:sp>
        <p:sp>
          <p:nvSpPr>
            <p:cNvPr id="137" name="Google Shape;137;p4"/>
            <p:cNvSpPr txBox="1"/>
            <p:nvPr/>
          </p:nvSpPr>
          <p:spPr>
            <a:xfrm>
              <a:off x="6763804" y="4985403"/>
              <a:ext cx="3845940" cy="391558"/>
            </a:xfrm>
            <a:prstGeom prst="rect">
              <a:avLst/>
            </a:prstGeom>
            <a:noFill/>
            <a:ln>
              <a:noFill/>
            </a:ln>
          </p:spPr>
          <p:txBody>
            <a:bodyPr spcFirstLastPara="1" wrap="square" lIns="90000" tIns="46800" rIns="90000" bIns="46800" anchor="b"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03. Main Contributions</a:t>
              </a:r>
              <a:endParaRPr sz="1800" b="1" i="0" u="none" strike="noStrike" cap="none">
                <a:solidFill>
                  <a:schemeClr val="dk1"/>
                </a:solidFill>
                <a:latin typeface="Arial"/>
                <a:ea typeface="Arial"/>
                <a:cs typeface="Arial"/>
                <a:sym typeface="Arial"/>
              </a:endParaRPr>
            </a:p>
          </p:txBody>
        </p:sp>
      </p:grpSp>
      <p:cxnSp>
        <p:nvCxnSpPr>
          <p:cNvPr id="138" name="Google Shape;138;p4"/>
          <p:cNvCxnSpPr/>
          <p:nvPr/>
        </p:nvCxnSpPr>
        <p:spPr>
          <a:xfrm>
            <a:off x="1022480" y="2818547"/>
            <a:ext cx="3600000" cy="0"/>
          </a:xfrm>
          <a:prstGeom prst="straightConnector1">
            <a:avLst/>
          </a:prstGeom>
          <a:noFill/>
          <a:ln w="9525" cap="rnd" cmpd="sng">
            <a:solidFill>
              <a:srgbClr val="BFBFBF"/>
            </a:solidFill>
            <a:prstDash val="solid"/>
            <a:round/>
            <a:headEnd type="none" w="sm" len="sm"/>
            <a:tailEnd type="none" w="sm" len="sm"/>
          </a:ln>
        </p:spPr>
      </p:cxnSp>
      <p:cxnSp>
        <p:nvCxnSpPr>
          <p:cNvPr id="139" name="Google Shape;139;p4"/>
          <p:cNvCxnSpPr/>
          <p:nvPr/>
        </p:nvCxnSpPr>
        <p:spPr>
          <a:xfrm>
            <a:off x="1018155" y="4365917"/>
            <a:ext cx="3600000" cy="0"/>
          </a:xfrm>
          <a:prstGeom prst="straightConnector1">
            <a:avLst/>
          </a:prstGeom>
          <a:noFill/>
          <a:ln w="9525" cap="rnd" cmpd="sng">
            <a:solidFill>
              <a:srgbClr val="BFBFBF"/>
            </a:solidFill>
            <a:prstDash val="solid"/>
            <a:round/>
            <a:headEnd type="none" w="sm" len="sm"/>
            <a:tailEnd type="none" w="sm" len="sm"/>
          </a:ln>
        </p:spPr>
      </p:cxnSp>
      <p:sp>
        <p:nvSpPr>
          <p:cNvPr id="140" name="Google Shape;140;p4"/>
          <p:cNvSpPr/>
          <p:nvPr/>
        </p:nvSpPr>
        <p:spPr>
          <a:xfrm>
            <a:off x="11145307" y="437356"/>
            <a:ext cx="744465" cy="64728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41" name="Google Shape;141;p4"/>
          <p:cNvSpPr/>
          <p:nvPr/>
        </p:nvSpPr>
        <p:spPr>
          <a:xfrm>
            <a:off x="10856997" y="7"/>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5"/>
          <p:cNvPicPr preferRelativeResize="0"/>
          <p:nvPr/>
        </p:nvPicPr>
        <p:blipFill rotWithShape="1">
          <a:blip r:embed="rId3">
            <a:alphaModFix amt="20000"/>
          </a:blip>
          <a:srcRect/>
          <a:stretch/>
        </p:blipFill>
        <p:spPr>
          <a:xfrm>
            <a:off x="2624672" y="949103"/>
            <a:ext cx="6739080" cy="6101224"/>
          </a:xfrm>
          <a:prstGeom prst="rect">
            <a:avLst/>
          </a:prstGeom>
          <a:noFill/>
          <a:ln>
            <a:noFill/>
          </a:ln>
        </p:spPr>
      </p:pic>
      <p:sp>
        <p:nvSpPr>
          <p:cNvPr id="147" name="Google Shape;147;p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Data &amp; Features We Used</a:t>
            </a:r>
            <a:endParaRPr/>
          </a:p>
        </p:txBody>
      </p:sp>
      <p:sp>
        <p:nvSpPr>
          <p:cNvPr id="148" name="Google Shape;148;p5"/>
          <p:cNvSpPr txBox="1">
            <a:spLocks noGrp="1"/>
          </p:cNvSpPr>
          <p:nvPr>
            <p:ph type="sldNum" idx="12"/>
          </p:nvPr>
        </p:nvSpPr>
        <p:spPr>
          <a:xfrm>
            <a:off x="8610599" y="6135360"/>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149" name="Google Shape;149;p5"/>
          <p:cNvSpPr/>
          <p:nvPr/>
        </p:nvSpPr>
        <p:spPr>
          <a:xfrm>
            <a:off x="4685764" y="2588218"/>
            <a:ext cx="2506688" cy="2506687"/>
          </a:xfrm>
          <a:prstGeom prst="ellipse">
            <a:avLst/>
          </a:prstGeom>
          <a:noFill/>
          <a:ln w="571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p5"/>
          <p:cNvSpPr/>
          <p:nvPr/>
        </p:nvSpPr>
        <p:spPr>
          <a:xfrm>
            <a:off x="5590855" y="2133289"/>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1" name="Google Shape;151;p5"/>
          <p:cNvSpPr/>
          <p:nvPr/>
        </p:nvSpPr>
        <p:spPr>
          <a:xfrm>
            <a:off x="6768670" y="2813300"/>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 name="Google Shape;152;p5"/>
          <p:cNvSpPr/>
          <p:nvPr/>
        </p:nvSpPr>
        <p:spPr>
          <a:xfrm>
            <a:off x="6768670" y="4173319"/>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3" name="Google Shape;153;p5"/>
          <p:cNvSpPr/>
          <p:nvPr/>
        </p:nvSpPr>
        <p:spPr>
          <a:xfrm>
            <a:off x="5590855" y="4853330"/>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 name="Google Shape;154;p5"/>
          <p:cNvSpPr/>
          <p:nvPr/>
        </p:nvSpPr>
        <p:spPr>
          <a:xfrm>
            <a:off x="4413044" y="4173319"/>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5" name="Google Shape;155;p5"/>
          <p:cNvSpPr/>
          <p:nvPr/>
        </p:nvSpPr>
        <p:spPr>
          <a:xfrm>
            <a:off x="4413044" y="2813300"/>
            <a:ext cx="696504" cy="696504"/>
          </a:xfrm>
          <a:custGeom>
            <a:avLst/>
            <a:gdLst/>
            <a:ahLst/>
            <a:cxnLst/>
            <a:rect l="l" t="t" r="r" b="b"/>
            <a:pathLst>
              <a:path w="670873" h="670873" extrusionOk="0">
                <a:moveTo>
                  <a:pt x="0" y="335437"/>
                </a:moveTo>
                <a:cubicBezTo>
                  <a:pt x="0" y="150180"/>
                  <a:pt x="150180" y="0"/>
                  <a:pt x="335437" y="0"/>
                </a:cubicBezTo>
                <a:cubicBezTo>
                  <a:pt x="520694" y="0"/>
                  <a:pt x="670874" y="150180"/>
                  <a:pt x="670874" y="335437"/>
                </a:cubicBezTo>
                <a:cubicBezTo>
                  <a:pt x="670874" y="520694"/>
                  <a:pt x="520694" y="670874"/>
                  <a:pt x="335437" y="670874"/>
                </a:cubicBezTo>
                <a:cubicBezTo>
                  <a:pt x="150180" y="670874"/>
                  <a:pt x="0" y="520694"/>
                  <a:pt x="0" y="335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5"/>
          <p:cNvSpPr/>
          <p:nvPr/>
        </p:nvSpPr>
        <p:spPr>
          <a:xfrm>
            <a:off x="4571059" y="1749678"/>
            <a:ext cx="2846307" cy="30777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H-index</a:t>
            </a:r>
            <a:endParaRPr sz="1400" b="1" i="0" u="none" strike="noStrike" cap="none">
              <a:solidFill>
                <a:schemeClr val="dk1"/>
              </a:solidFill>
              <a:latin typeface="Arial"/>
              <a:ea typeface="Arial"/>
              <a:cs typeface="Arial"/>
              <a:sym typeface="Arial"/>
            </a:endParaRPr>
          </a:p>
        </p:txBody>
      </p:sp>
      <p:sp>
        <p:nvSpPr>
          <p:cNvPr id="157" name="Google Shape;157;p5"/>
          <p:cNvSpPr/>
          <p:nvPr/>
        </p:nvSpPr>
        <p:spPr>
          <a:xfrm>
            <a:off x="5195676" y="5657814"/>
            <a:ext cx="1486860" cy="30777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Position/Title</a:t>
            </a:r>
            <a:endParaRPr sz="1400" b="1" i="0" u="none" strike="noStrike" cap="none">
              <a:solidFill>
                <a:schemeClr val="dk1"/>
              </a:solidFill>
              <a:latin typeface="Arial"/>
              <a:ea typeface="Arial"/>
              <a:cs typeface="Arial"/>
              <a:sym typeface="Arial"/>
            </a:endParaRPr>
          </a:p>
        </p:txBody>
      </p:sp>
      <p:sp>
        <p:nvSpPr>
          <p:cNvPr id="158" name="Google Shape;158;p5"/>
          <p:cNvSpPr/>
          <p:nvPr/>
        </p:nvSpPr>
        <p:spPr>
          <a:xfrm>
            <a:off x="7634824" y="2789800"/>
            <a:ext cx="1131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770"/>
              <a:buFont typeface="Arial"/>
              <a:buNone/>
            </a:pPr>
            <a:r>
              <a:rPr lang="en-US" sz="1400" b="1" i="0" u="none" strike="noStrike" cap="none">
                <a:solidFill>
                  <a:schemeClr val="dk1"/>
                </a:solidFill>
                <a:latin typeface="Arial"/>
                <a:ea typeface="Arial"/>
                <a:cs typeface="Arial"/>
                <a:sym typeface="Arial"/>
              </a:rPr>
              <a:t>University</a:t>
            </a:r>
            <a:endParaRPr sz="1400" b="1" i="0" u="none" strike="noStrike" cap="none">
              <a:solidFill>
                <a:schemeClr val="dk1"/>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770"/>
              <a:buFont typeface="Arial"/>
              <a:buNone/>
            </a:pPr>
            <a:r>
              <a:rPr lang="en-US" sz="1400" b="1" i="0" u="none" strike="noStrike" cap="none">
                <a:solidFill>
                  <a:schemeClr val="dk1"/>
                </a:solidFill>
                <a:latin typeface="Arial"/>
                <a:ea typeface="Arial"/>
                <a:cs typeface="Arial"/>
                <a:sym typeface="Arial"/>
              </a:rPr>
              <a:t>Ranking</a:t>
            </a:r>
            <a:endParaRPr sz="1400" b="1" i="0" u="none" strike="noStrike" cap="none">
              <a:solidFill>
                <a:schemeClr val="dk1"/>
              </a:solidFill>
              <a:latin typeface="Arial"/>
              <a:ea typeface="Arial"/>
              <a:cs typeface="Arial"/>
              <a:sym typeface="Arial"/>
            </a:endParaRPr>
          </a:p>
        </p:txBody>
      </p:sp>
      <p:sp>
        <p:nvSpPr>
          <p:cNvPr id="159" name="Google Shape;159;p5"/>
          <p:cNvSpPr/>
          <p:nvPr/>
        </p:nvSpPr>
        <p:spPr>
          <a:xfrm>
            <a:off x="3289275" y="2789800"/>
            <a:ext cx="1131600" cy="307800"/>
          </a:xfrm>
          <a:prstGeom prst="rect">
            <a:avLst/>
          </a:prstGeom>
          <a:noFill/>
          <a:ln>
            <a:noFill/>
          </a:ln>
        </p:spPr>
        <p:txBody>
          <a:bodyPr spcFirstLastPara="1" wrap="square" lIns="91425" tIns="45700" rIns="91425" bIns="45700" anchor="t" anchorCtr="0">
            <a:norm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Citations</a:t>
            </a:r>
            <a:endParaRPr sz="1400" b="1" i="0" u="none" strike="noStrike" cap="none">
              <a:solidFill>
                <a:schemeClr val="dk1"/>
              </a:solidFill>
              <a:latin typeface="Arial"/>
              <a:ea typeface="Arial"/>
              <a:cs typeface="Arial"/>
              <a:sym typeface="Arial"/>
            </a:endParaRPr>
          </a:p>
        </p:txBody>
      </p:sp>
      <p:sp>
        <p:nvSpPr>
          <p:cNvPr id="160" name="Google Shape;160;p5"/>
          <p:cNvSpPr/>
          <p:nvPr/>
        </p:nvSpPr>
        <p:spPr>
          <a:xfrm>
            <a:off x="3313159" y="4447938"/>
            <a:ext cx="941283" cy="307777"/>
          </a:xfrm>
          <a:prstGeom prst="rect">
            <a:avLst/>
          </a:prstGeom>
          <a:noFill/>
          <a:ln>
            <a:noFill/>
          </a:ln>
        </p:spPr>
        <p:txBody>
          <a:bodyPr spcFirstLastPara="1" wrap="square" lIns="91425" tIns="45700" rIns="91425" bIns="45700" anchor="t" anchorCtr="0">
            <a:norm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Gender</a:t>
            </a:r>
            <a:endParaRPr sz="1400" b="1" i="0" u="none" strike="noStrike" cap="none">
              <a:solidFill>
                <a:schemeClr val="dk1"/>
              </a:solidFill>
              <a:latin typeface="Arial"/>
              <a:ea typeface="Arial"/>
              <a:cs typeface="Arial"/>
              <a:sym typeface="Arial"/>
            </a:endParaRPr>
          </a:p>
        </p:txBody>
      </p:sp>
      <p:sp>
        <p:nvSpPr>
          <p:cNvPr id="161" name="Google Shape;161;p5"/>
          <p:cNvSpPr/>
          <p:nvPr/>
        </p:nvSpPr>
        <p:spPr>
          <a:xfrm>
            <a:off x="7634831" y="4447938"/>
            <a:ext cx="941283" cy="64696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Subject</a:t>
            </a:r>
            <a:br>
              <a:rPr lang="en-US" sz="1400" b="1" i="0" u="none" strike="noStrike" cap="none">
                <a:solidFill>
                  <a:schemeClr val="dk1"/>
                </a:solidFill>
                <a:latin typeface="Arial"/>
                <a:ea typeface="Arial"/>
                <a:cs typeface="Arial"/>
                <a:sym typeface="Arial"/>
              </a:rPr>
            </a:br>
            <a:r>
              <a:rPr lang="en-US" sz="1400" b="1" i="0" u="none" strike="noStrike" cap="none">
                <a:solidFill>
                  <a:schemeClr val="dk1"/>
                </a:solidFill>
                <a:latin typeface="Arial"/>
                <a:ea typeface="Arial"/>
                <a:cs typeface="Arial"/>
                <a:sym typeface="Arial"/>
              </a:rPr>
              <a:t>Ranking</a:t>
            </a:r>
            <a:endParaRPr sz="1400" b="1" i="0" u="none" strike="noStrike" cap="none">
              <a:solidFill>
                <a:schemeClr val="dk1"/>
              </a:solidFill>
              <a:latin typeface="Arial"/>
              <a:ea typeface="Arial"/>
              <a:cs typeface="Arial"/>
              <a:sym typeface="Arial"/>
            </a:endParaRPr>
          </a:p>
        </p:txBody>
      </p:sp>
      <p:sp>
        <p:nvSpPr>
          <p:cNvPr id="162" name="Google Shape;162;p5"/>
          <p:cNvSpPr/>
          <p:nvPr/>
        </p:nvSpPr>
        <p:spPr>
          <a:xfrm>
            <a:off x="5753960" y="2252817"/>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5"/>
          <p:cNvSpPr/>
          <p:nvPr/>
        </p:nvSpPr>
        <p:spPr>
          <a:xfrm>
            <a:off x="4571059" y="2945393"/>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5"/>
          <p:cNvSpPr/>
          <p:nvPr/>
        </p:nvSpPr>
        <p:spPr>
          <a:xfrm>
            <a:off x="6933928" y="2945393"/>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5"/>
          <p:cNvSpPr/>
          <p:nvPr/>
        </p:nvSpPr>
        <p:spPr>
          <a:xfrm>
            <a:off x="4571059" y="4290516"/>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5"/>
          <p:cNvSpPr/>
          <p:nvPr/>
        </p:nvSpPr>
        <p:spPr>
          <a:xfrm>
            <a:off x="6933928" y="4290516"/>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 name="Google Shape;167;p5"/>
          <p:cNvSpPr/>
          <p:nvPr/>
        </p:nvSpPr>
        <p:spPr>
          <a:xfrm>
            <a:off x="5753960" y="4997289"/>
            <a:ext cx="370293" cy="390105"/>
          </a:xfrm>
          <a:custGeom>
            <a:avLst/>
            <a:gdLst/>
            <a:ahLst/>
            <a:cxnLst/>
            <a:rect l="l" t="t" r="r" b="b"/>
            <a:pathLst>
              <a:path w="466" h="491" extrusionOk="0">
                <a:moveTo>
                  <a:pt x="233" y="61"/>
                </a:moveTo>
                <a:cubicBezTo>
                  <a:pt x="126" y="153"/>
                  <a:pt x="126" y="153"/>
                  <a:pt x="126" y="153"/>
                </a:cubicBezTo>
                <a:cubicBezTo>
                  <a:pt x="341" y="153"/>
                  <a:pt x="341" y="153"/>
                  <a:pt x="341" y="153"/>
                </a:cubicBezTo>
                <a:cubicBezTo>
                  <a:pt x="233" y="61"/>
                  <a:pt x="233" y="61"/>
                  <a:pt x="233" y="61"/>
                </a:cubicBezTo>
                <a:close/>
                <a:moveTo>
                  <a:pt x="233" y="101"/>
                </a:moveTo>
                <a:cubicBezTo>
                  <a:pt x="258" y="122"/>
                  <a:pt x="258" y="122"/>
                  <a:pt x="258" y="122"/>
                </a:cubicBezTo>
                <a:cubicBezTo>
                  <a:pt x="209" y="122"/>
                  <a:pt x="209" y="122"/>
                  <a:pt x="209" y="122"/>
                </a:cubicBezTo>
                <a:cubicBezTo>
                  <a:pt x="233" y="101"/>
                  <a:pt x="233" y="101"/>
                  <a:pt x="233" y="101"/>
                </a:cubicBezTo>
                <a:close/>
                <a:moveTo>
                  <a:pt x="418" y="399"/>
                </a:moveTo>
                <a:cubicBezTo>
                  <a:pt x="402" y="399"/>
                  <a:pt x="402" y="399"/>
                  <a:pt x="402" y="399"/>
                </a:cubicBezTo>
                <a:cubicBezTo>
                  <a:pt x="402" y="215"/>
                  <a:pt x="402" y="215"/>
                  <a:pt x="402" y="215"/>
                </a:cubicBezTo>
                <a:cubicBezTo>
                  <a:pt x="433" y="215"/>
                  <a:pt x="433" y="215"/>
                  <a:pt x="433" y="215"/>
                </a:cubicBezTo>
                <a:cubicBezTo>
                  <a:pt x="446" y="215"/>
                  <a:pt x="458" y="206"/>
                  <a:pt x="462" y="194"/>
                </a:cubicBezTo>
                <a:cubicBezTo>
                  <a:pt x="466" y="181"/>
                  <a:pt x="462" y="168"/>
                  <a:pt x="452" y="160"/>
                </a:cubicBezTo>
                <a:cubicBezTo>
                  <a:pt x="263" y="7"/>
                  <a:pt x="263" y="7"/>
                  <a:pt x="263" y="7"/>
                </a:cubicBezTo>
                <a:cubicBezTo>
                  <a:pt x="253" y="2"/>
                  <a:pt x="243" y="0"/>
                  <a:pt x="233" y="0"/>
                </a:cubicBezTo>
                <a:cubicBezTo>
                  <a:pt x="223" y="0"/>
                  <a:pt x="213" y="2"/>
                  <a:pt x="204" y="7"/>
                </a:cubicBezTo>
                <a:cubicBezTo>
                  <a:pt x="15" y="160"/>
                  <a:pt x="15" y="160"/>
                  <a:pt x="15" y="160"/>
                </a:cubicBezTo>
                <a:cubicBezTo>
                  <a:pt x="4" y="168"/>
                  <a:pt x="0" y="181"/>
                  <a:pt x="4" y="194"/>
                </a:cubicBezTo>
                <a:cubicBezTo>
                  <a:pt x="9" y="206"/>
                  <a:pt x="20" y="215"/>
                  <a:pt x="34" y="215"/>
                </a:cubicBezTo>
                <a:cubicBezTo>
                  <a:pt x="64" y="215"/>
                  <a:pt x="64" y="215"/>
                  <a:pt x="64" y="215"/>
                </a:cubicBezTo>
                <a:cubicBezTo>
                  <a:pt x="64" y="399"/>
                  <a:pt x="64" y="399"/>
                  <a:pt x="64" y="399"/>
                </a:cubicBezTo>
                <a:cubicBezTo>
                  <a:pt x="49" y="399"/>
                  <a:pt x="49" y="399"/>
                  <a:pt x="49" y="399"/>
                </a:cubicBezTo>
                <a:cubicBezTo>
                  <a:pt x="23" y="399"/>
                  <a:pt x="3" y="420"/>
                  <a:pt x="3" y="445"/>
                </a:cubicBezTo>
                <a:cubicBezTo>
                  <a:pt x="3" y="470"/>
                  <a:pt x="23" y="491"/>
                  <a:pt x="49" y="491"/>
                </a:cubicBezTo>
                <a:cubicBezTo>
                  <a:pt x="418" y="491"/>
                  <a:pt x="418" y="491"/>
                  <a:pt x="418" y="491"/>
                </a:cubicBezTo>
                <a:cubicBezTo>
                  <a:pt x="443" y="491"/>
                  <a:pt x="464" y="470"/>
                  <a:pt x="464" y="445"/>
                </a:cubicBezTo>
                <a:cubicBezTo>
                  <a:pt x="464" y="420"/>
                  <a:pt x="443" y="399"/>
                  <a:pt x="418" y="399"/>
                </a:cubicBezTo>
                <a:close/>
                <a:moveTo>
                  <a:pt x="34" y="183"/>
                </a:moveTo>
                <a:cubicBezTo>
                  <a:pt x="221" y="33"/>
                  <a:pt x="221" y="33"/>
                  <a:pt x="221" y="33"/>
                </a:cubicBezTo>
                <a:cubicBezTo>
                  <a:pt x="224" y="31"/>
                  <a:pt x="229" y="30"/>
                  <a:pt x="233" y="30"/>
                </a:cubicBezTo>
                <a:cubicBezTo>
                  <a:pt x="238" y="30"/>
                  <a:pt x="242" y="31"/>
                  <a:pt x="246" y="33"/>
                </a:cubicBezTo>
                <a:cubicBezTo>
                  <a:pt x="433" y="184"/>
                  <a:pt x="433" y="184"/>
                  <a:pt x="433" y="184"/>
                </a:cubicBezTo>
                <a:cubicBezTo>
                  <a:pt x="34" y="183"/>
                  <a:pt x="34" y="183"/>
                  <a:pt x="34" y="183"/>
                </a:cubicBezTo>
                <a:close/>
                <a:moveTo>
                  <a:pt x="371" y="215"/>
                </a:moveTo>
                <a:cubicBezTo>
                  <a:pt x="371" y="399"/>
                  <a:pt x="371" y="399"/>
                  <a:pt x="371" y="399"/>
                </a:cubicBezTo>
                <a:cubicBezTo>
                  <a:pt x="341" y="399"/>
                  <a:pt x="341" y="399"/>
                  <a:pt x="341" y="399"/>
                </a:cubicBezTo>
                <a:cubicBezTo>
                  <a:pt x="341" y="215"/>
                  <a:pt x="341" y="215"/>
                  <a:pt x="341" y="215"/>
                </a:cubicBezTo>
                <a:cubicBezTo>
                  <a:pt x="371" y="215"/>
                  <a:pt x="371" y="215"/>
                  <a:pt x="371" y="215"/>
                </a:cubicBezTo>
                <a:close/>
                <a:moveTo>
                  <a:pt x="310" y="215"/>
                </a:moveTo>
                <a:cubicBezTo>
                  <a:pt x="310" y="399"/>
                  <a:pt x="310" y="399"/>
                  <a:pt x="310" y="399"/>
                </a:cubicBezTo>
                <a:cubicBezTo>
                  <a:pt x="279" y="399"/>
                  <a:pt x="279" y="399"/>
                  <a:pt x="279" y="399"/>
                </a:cubicBezTo>
                <a:cubicBezTo>
                  <a:pt x="279" y="215"/>
                  <a:pt x="279" y="215"/>
                  <a:pt x="279" y="215"/>
                </a:cubicBezTo>
                <a:cubicBezTo>
                  <a:pt x="310" y="215"/>
                  <a:pt x="310" y="215"/>
                  <a:pt x="310" y="215"/>
                </a:cubicBezTo>
                <a:close/>
                <a:moveTo>
                  <a:pt x="249" y="215"/>
                </a:moveTo>
                <a:cubicBezTo>
                  <a:pt x="249" y="399"/>
                  <a:pt x="249" y="399"/>
                  <a:pt x="249" y="399"/>
                </a:cubicBezTo>
                <a:cubicBezTo>
                  <a:pt x="218" y="399"/>
                  <a:pt x="218" y="399"/>
                  <a:pt x="218" y="399"/>
                </a:cubicBezTo>
                <a:cubicBezTo>
                  <a:pt x="218" y="215"/>
                  <a:pt x="218" y="215"/>
                  <a:pt x="218" y="215"/>
                </a:cubicBezTo>
                <a:cubicBezTo>
                  <a:pt x="249" y="215"/>
                  <a:pt x="249" y="215"/>
                  <a:pt x="249" y="215"/>
                </a:cubicBezTo>
                <a:close/>
                <a:moveTo>
                  <a:pt x="187" y="215"/>
                </a:moveTo>
                <a:cubicBezTo>
                  <a:pt x="187" y="399"/>
                  <a:pt x="187" y="399"/>
                  <a:pt x="187" y="399"/>
                </a:cubicBezTo>
                <a:cubicBezTo>
                  <a:pt x="156" y="399"/>
                  <a:pt x="156" y="399"/>
                  <a:pt x="156" y="399"/>
                </a:cubicBezTo>
                <a:cubicBezTo>
                  <a:pt x="156" y="215"/>
                  <a:pt x="156" y="215"/>
                  <a:pt x="156" y="215"/>
                </a:cubicBezTo>
                <a:cubicBezTo>
                  <a:pt x="187" y="215"/>
                  <a:pt x="187" y="215"/>
                  <a:pt x="187" y="215"/>
                </a:cubicBezTo>
                <a:close/>
                <a:moveTo>
                  <a:pt x="126" y="215"/>
                </a:moveTo>
                <a:cubicBezTo>
                  <a:pt x="126" y="399"/>
                  <a:pt x="126" y="399"/>
                  <a:pt x="126" y="399"/>
                </a:cubicBezTo>
                <a:cubicBezTo>
                  <a:pt x="95" y="399"/>
                  <a:pt x="95" y="399"/>
                  <a:pt x="95" y="399"/>
                </a:cubicBezTo>
                <a:cubicBezTo>
                  <a:pt x="95" y="215"/>
                  <a:pt x="95" y="215"/>
                  <a:pt x="95" y="215"/>
                </a:cubicBezTo>
                <a:cubicBezTo>
                  <a:pt x="126" y="215"/>
                  <a:pt x="126" y="215"/>
                  <a:pt x="126" y="215"/>
                </a:cubicBezTo>
                <a:close/>
                <a:moveTo>
                  <a:pt x="418" y="460"/>
                </a:moveTo>
                <a:cubicBezTo>
                  <a:pt x="49" y="460"/>
                  <a:pt x="49" y="460"/>
                  <a:pt x="49" y="460"/>
                </a:cubicBezTo>
                <a:cubicBezTo>
                  <a:pt x="40" y="460"/>
                  <a:pt x="34" y="453"/>
                  <a:pt x="34" y="445"/>
                </a:cubicBezTo>
                <a:cubicBezTo>
                  <a:pt x="34" y="437"/>
                  <a:pt x="40" y="430"/>
                  <a:pt x="49" y="430"/>
                </a:cubicBezTo>
                <a:cubicBezTo>
                  <a:pt x="418" y="430"/>
                  <a:pt x="418" y="430"/>
                  <a:pt x="418" y="430"/>
                </a:cubicBezTo>
                <a:cubicBezTo>
                  <a:pt x="426" y="430"/>
                  <a:pt x="433" y="437"/>
                  <a:pt x="433" y="445"/>
                </a:cubicBezTo>
                <a:cubicBezTo>
                  <a:pt x="433" y="453"/>
                  <a:pt x="426" y="460"/>
                  <a:pt x="418" y="4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5"/>
          <p:cNvSpPr/>
          <p:nvPr/>
        </p:nvSpPr>
        <p:spPr>
          <a:xfrm>
            <a:off x="669924" y="2138339"/>
            <a:ext cx="2108063" cy="719947"/>
          </a:xfrm>
          <a:prstGeom prst="rect">
            <a:avLst/>
          </a:prstGeom>
          <a:noFill/>
          <a:ln>
            <a:noFill/>
          </a:ln>
        </p:spPr>
        <p:txBody>
          <a:bodyPr spcFirstLastPara="1" wrap="square" lIns="90000" tIns="46800" rIns="90000" bIns="46800" anchor="t" anchorCtr="0">
            <a:normAutofit/>
          </a:bodyPr>
          <a:lstStyle/>
          <a:p>
            <a:pPr marL="0" marR="0" lvl="0" indent="0" algn="l" rtl="0">
              <a:lnSpc>
                <a:spcPct val="130000"/>
              </a:lnSpc>
              <a:spcBef>
                <a:spcPts val="0"/>
              </a:spcBef>
              <a:spcAft>
                <a:spcPts val="0"/>
              </a:spcAft>
              <a:buClr>
                <a:srgbClr val="000000"/>
              </a:buClr>
              <a:buSzPts val="940"/>
              <a:buFont typeface="Arial"/>
              <a:buNone/>
            </a:pPr>
            <a:r>
              <a:rPr lang="en-US" sz="1000" b="0" i="0" u="none" strike="noStrike" cap="none">
                <a:solidFill>
                  <a:srgbClr val="212121"/>
                </a:solidFill>
                <a:latin typeface="Arial"/>
                <a:ea typeface="Arial"/>
                <a:cs typeface="Arial"/>
                <a:sym typeface="Arial"/>
              </a:rPr>
              <a:t>H-Index is the metrics we use to measure a researcher’s influence and the feature we want to predict</a:t>
            </a:r>
            <a:endParaRPr sz="1000" b="0" i="0" u="none" strike="noStrike" cap="none">
              <a:solidFill>
                <a:srgbClr val="000000"/>
              </a:solidFill>
              <a:latin typeface="Arial"/>
              <a:ea typeface="Arial"/>
              <a:cs typeface="Arial"/>
              <a:sym typeface="Arial"/>
            </a:endParaRPr>
          </a:p>
        </p:txBody>
      </p:sp>
      <p:sp>
        <p:nvSpPr>
          <p:cNvPr id="169" name="Google Shape;169;p5"/>
          <p:cNvSpPr txBox="1"/>
          <p:nvPr/>
        </p:nvSpPr>
        <p:spPr>
          <a:xfrm>
            <a:off x="669924" y="1716958"/>
            <a:ext cx="2108063" cy="354968"/>
          </a:xfrm>
          <a:prstGeom prst="rect">
            <a:avLst/>
          </a:prstGeom>
          <a:noFill/>
          <a:ln>
            <a:noFill/>
          </a:ln>
        </p:spPr>
        <p:txBody>
          <a:bodyPr spcFirstLastPara="1" wrap="square" lIns="90000" tIns="46800" rIns="90000" bIns="46800" anchor="t" anchorCtr="0">
            <a:normAutofit lnSpcReduction="10000"/>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H-Index</a:t>
            </a:r>
            <a:endParaRPr sz="1800" b="1" i="0" u="none" strike="noStrike" cap="none">
              <a:solidFill>
                <a:schemeClr val="dk1"/>
              </a:solidFill>
              <a:latin typeface="Arial"/>
              <a:ea typeface="Arial"/>
              <a:cs typeface="Arial"/>
              <a:sym typeface="Arial"/>
            </a:endParaRPr>
          </a:p>
        </p:txBody>
      </p:sp>
      <p:sp>
        <p:nvSpPr>
          <p:cNvPr id="170" name="Google Shape;170;p5"/>
          <p:cNvSpPr/>
          <p:nvPr/>
        </p:nvSpPr>
        <p:spPr>
          <a:xfrm>
            <a:off x="669924" y="3571885"/>
            <a:ext cx="2267247" cy="779396"/>
          </a:xfrm>
          <a:prstGeom prst="rect">
            <a:avLst/>
          </a:prstGeom>
          <a:noFill/>
          <a:ln>
            <a:noFill/>
          </a:ln>
        </p:spPr>
        <p:txBody>
          <a:bodyPr spcFirstLastPara="1" wrap="square" lIns="90000" tIns="46800" rIns="90000" bIns="46800" anchor="t" anchorCtr="0">
            <a:noAutofit/>
          </a:bodyPr>
          <a:lstStyle/>
          <a:p>
            <a:pPr marL="0" marR="0" lvl="0" indent="0" algn="l" rtl="0">
              <a:lnSpc>
                <a:spcPct val="13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Total citations, maximum citations per paper, and citations from the last five years are used as they are key indicators of a researcher's impact</a:t>
            </a:r>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669924" y="3157689"/>
            <a:ext cx="2108063" cy="412880"/>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Citations</a:t>
            </a:r>
            <a:endParaRPr sz="1800" b="1" i="0" u="none" strike="noStrike" cap="none">
              <a:solidFill>
                <a:schemeClr val="dk1"/>
              </a:solidFill>
              <a:latin typeface="Arial"/>
              <a:ea typeface="Arial"/>
              <a:cs typeface="Arial"/>
              <a:sym typeface="Arial"/>
            </a:endParaRPr>
          </a:p>
        </p:txBody>
      </p:sp>
      <p:sp>
        <p:nvSpPr>
          <p:cNvPr id="172" name="Google Shape;172;p5"/>
          <p:cNvSpPr/>
          <p:nvPr/>
        </p:nvSpPr>
        <p:spPr>
          <a:xfrm>
            <a:off x="669924" y="5022196"/>
            <a:ext cx="2108063" cy="968753"/>
          </a:xfrm>
          <a:prstGeom prst="rect">
            <a:avLst/>
          </a:prstGeom>
          <a:noFill/>
          <a:ln>
            <a:noFill/>
          </a:ln>
        </p:spPr>
        <p:txBody>
          <a:bodyPr spcFirstLastPara="1" wrap="square" lIns="90000" tIns="46800" rIns="90000" bIns="46800" anchor="t" anchorCtr="0">
            <a:noAutofit/>
          </a:bodyPr>
          <a:lstStyle/>
          <a:p>
            <a:pPr marL="0" marR="0" lvl="0" indent="0" algn="l" rtl="0">
              <a:lnSpc>
                <a:spcPct val="130000"/>
              </a:lnSpc>
              <a:spcBef>
                <a:spcPts val="0"/>
              </a:spcBef>
              <a:spcAft>
                <a:spcPts val="0"/>
              </a:spcAft>
              <a:buClr>
                <a:srgbClr val="000000"/>
              </a:buClr>
              <a:buSzPts val="1000"/>
              <a:buFont typeface="Arial"/>
              <a:buNone/>
            </a:pPr>
            <a:r>
              <a:rPr lang="en-US" sz="1000" b="0" i="0" u="none" strike="noStrike" cap="none">
                <a:solidFill>
                  <a:srgbClr val="212121"/>
                </a:solidFill>
                <a:latin typeface="Arial"/>
                <a:ea typeface="Arial"/>
                <a:cs typeface="Arial"/>
                <a:sym typeface="Arial"/>
              </a:rPr>
              <a:t>Gender is one of the main feature we want to exam to see whether gender bias exists in the academic setting</a:t>
            </a:r>
            <a:endParaRPr sz="1000" b="0" i="0" u="none" strike="noStrike" cap="none">
              <a:solidFill>
                <a:schemeClr val="dk1"/>
              </a:solidFill>
              <a:latin typeface="Arial"/>
              <a:ea typeface="Arial"/>
              <a:cs typeface="Arial"/>
              <a:sym typeface="Arial"/>
            </a:endParaRPr>
          </a:p>
        </p:txBody>
      </p:sp>
      <p:sp>
        <p:nvSpPr>
          <p:cNvPr id="173" name="Google Shape;173;p5"/>
          <p:cNvSpPr txBox="1"/>
          <p:nvPr/>
        </p:nvSpPr>
        <p:spPr>
          <a:xfrm>
            <a:off x="669924" y="4649115"/>
            <a:ext cx="2108063" cy="412880"/>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Gender</a:t>
            </a:r>
            <a:endParaRPr sz="1400" b="0" i="0" u="none" strike="noStrike" cap="none">
              <a:solidFill>
                <a:srgbClr val="000000"/>
              </a:solidFill>
              <a:latin typeface="Arial"/>
              <a:ea typeface="Arial"/>
              <a:cs typeface="Arial"/>
              <a:sym typeface="Arial"/>
            </a:endParaRPr>
          </a:p>
        </p:txBody>
      </p:sp>
      <p:cxnSp>
        <p:nvCxnSpPr>
          <p:cNvPr id="174" name="Google Shape;174;p5"/>
          <p:cNvCxnSpPr/>
          <p:nvPr/>
        </p:nvCxnSpPr>
        <p:spPr>
          <a:xfrm>
            <a:off x="772393" y="3024862"/>
            <a:ext cx="2005594" cy="0"/>
          </a:xfrm>
          <a:prstGeom prst="straightConnector1">
            <a:avLst/>
          </a:prstGeom>
          <a:noFill/>
          <a:ln w="9525" cap="rnd" cmpd="sng">
            <a:solidFill>
              <a:srgbClr val="BFBFBF"/>
            </a:solidFill>
            <a:prstDash val="solid"/>
            <a:round/>
            <a:headEnd type="none" w="sm" len="sm"/>
            <a:tailEnd type="none" w="sm" len="sm"/>
          </a:ln>
        </p:spPr>
      </p:cxnSp>
      <p:cxnSp>
        <p:nvCxnSpPr>
          <p:cNvPr id="175" name="Google Shape;175;p5"/>
          <p:cNvCxnSpPr/>
          <p:nvPr/>
        </p:nvCxnSpPr>
        <p:spPr>
          <a:xfrm>
            <a:off x="772393" y="4543970"/>
            <a:ext cx="2005594" cy="0"/>
          </a:xfrm>
          <a:prstGeom prst="straightConnector1">
            <a:avLst/>
          </a:prstGeom>
          <a:noFill/>
          <a:ln w="9525" cap="rnd" cmpd="sng">
            <a:solidFill>
              <a:srgbClr val="BFBFBF"/>
            </a:solidFill>
            <a:prstDash val="solid"/>
            <a:round/>
            <a:headEnd type="none" w="sm" len="sm"/>
            <a:tailEnd type="none" w="sm" len="sm"/>
          </a:ln>
        </p:spPr>
      </p:cxnSp>
      <p:sp>
        <p:nvSpPr>
          <p:cNvPr id="176" name="Google Shape;176;p5"/>
          <p:cNvSpPr/>
          <p:nvPr/>
        </p:nvSpPr>
        <p:spPr>
          <a:xfrm>
            <a:off x="9213767" y="2138339"/>
            <a:ext cx="2108063" cy="716230"/>
          </a:xfrm>
          <a:prstGeom prst="rect">
            <a:avLst/>
          </a:prstGeom>
          <a:noFill/>
          <a:ln>
            <a:noFill/>
          </a:ln>
        </p:spPr>
        <p:txBody>
          <a:bodyPr spcFirstLastPara="1" wrap="square" lIns="90000" tIns="46800" rIns="90000" bIns="46800" anchor="t" anchorCtr="0">
            <a:normAutofit/>
          </a:bodyPr>
          <a:lstStyle/>
          <a:p>
            <a:pPr marL="0" marR="0" lvl="0" indent="0" algn="r" rtl="0">
              <a:lnSpc>
                <a:spcPct val="13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We incorporate university ranking and geographical location as predictive features in our analysis.</a:t>
            </a:r>
            <a:endParaRPr sz="1400" b="0" i="0" u="none" strike="noStrike" cap="none">
              <a:solidFill>
                <a:srgbClr val="000000"/>
              </a:solidFill>
              <a:latin typeface="Arial"/>
              <a:ea typeface="Arial"/>
              <a:cs typeface="Arial"/>
              <a:sym typeface="Arial"/>
            </a:endParaRPr>
          </a:p>
        </p:txBody>
      </p:sp>
      <p:sp>
        <p:nvSpPr>
          <p:cNvPr id="177" name="Google Shape;177;p5"/>
          <p:cNvSpPr txBox="1"/>
          <p:nvPr/>
        </p:nvSpPr>
        <p:spPr>
          <a:xfrm>
            <a:off x="8815100" y="1719050"/>
            <a:ext cx="2506800" cy="412800"/>
          </a:xfrm>
          <a:prstGeom prst="rect">
            <a:avLst/>
          </a:prstGeom>
          <a:noFill/>
          <a:ln>
            <a:noFill/>
          </a:ln>
        </p:spPr>
        <p:txBody>
          <a:bodyPr spcFirstLastPara="1" wrap="square" lIns="90000" tIns="46800" rIns="90000" bIns="46800" anchor="t" anchorCtr="0">
            <a:noAutofit/>
          </a:bodyPr>
          <a:lstStyle/>
          <a:p>
            <a:pPr marL="0" marR="0" lvl="0" indent="0" algn="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University Ranking</a:t>
            </a:r>
            <a:endParaRPr sz="1800" b="0" i="0" u="none" strike="noStrike" cap="none">
              <a:solidFill>
                <a:srgbClr val="000000"/>
              </a:solidFill>
              <a:latin typeface="Arial"/>
              <a:ea typeface="Arial"/>
              <a:cs typeface="Arial"/>
              <a:sym typeface="Arial"/>
            </a:endParaRPr>
          </a:p>
        </p:txBody>
      </p:sp>
      <p:sp>
        <p:nvSpPr>
          <p:cNvPr id="178" name="Google Shape;178;p5"/>
          <p:cNvSpPr/>
          <p:nvPr/>
        </p:nvSpPr>
        <p:spPr>
          <a:xfrm>
            <a:off x="9213767" y="3709735"/>
            <a:ext cx="2108063" cy="738201"/>
          </a:xfrm>
          <a:prstGeom prst="rect">
            <a:avLst/>
          </a:prstGeom>
          <a:noFill/>
          <a:ln>
            <a:noFill/>
          </a:ln>
        </p:spPr>
        <p:txBody>
          <a:bodyPr spcFirstLastPara="1" wrap="square" lIns="90000" tIns="46800" rIns="90000" bIns="46800" anchor="t" anchorCtr="0">
            <a:normAutofit/>
          </a:bodyPr>
          <a:lstStyle/>
          <a:p>
            <a:pPr marL="0" marR="0" lvl="0" indent="0" algn="r" rtl="0">
              <a:lnSpc>
                <a:spcPct val="130000"/>
              </a:lnSpc>
              <a:spcBef>
                <a:spcPts val="0"/>
              </a:spcBef>
              <a:spcAft>
                <a:spcPts val="0"/>
              </a:spcAft>
              <a:buClr>
                <a:srgbClr val="000000"/>
              </a:buClr>
              <a:buSzPts val="1017"/>
              <a:buFont typeface="Arial"/>
              <a:buNone/>
            </a:pPr>
            <a:r>
              <a:rPr lang="en-US" sz="1000" b="0" i="0" u="none" strike="noStrike" cap="none">
                <a:solidFill>
                  <a:srgbClr val="212121"/>
                </a:solidFill>
                <a:latin typeface="Arial"/>
                <a:ea typeface="Arial"/>
                <a:cs typeface="Arial"/>
                <a:sym typeface="Arial"/>
              </a:rPr>
              <a:t>We use QS Ranking in CS subject to measure the influence of the institute in HCI domain</a:t>
            </a:r>
            <a:endParaRPr sz="1000" b="0" i="0" u="none" strike="noStrike" cap="none">
              <a:solidFill>
                <a:schemeClr val="dk1"/>
              </a:solidFill>
              <a:latin typeface="Arial"/>
              <a:ea typeface="Arial"/>
              <a:cs typeface="Arial"/>
              <a:sym typeface="Arial"/>
            </a:endParaRPr>
          </a:p>
        </p:txBody>
      </p:sp>
      <p:sp>
        <p:nvSpPr>
          <p:cNvPr id="179" name="Google Shape;179;p5"/>
          <p:cNvSpPr txBox="1"/>
          <p:nvPr/>
        </p:nvSpPr>
        <p:spPr>
          <a:xfrm>
            <a:off x="9213767" y="3239172"/>
            <a:ext cx="2108063" cy="412880"/>
          </a:xfrm>
          <a:prstGeom prst="rect">
            <a:avLst/>
          </a:prstGeom>
          <a:noFill/>
          <a:ln>
            <a:noFill/>
          </a:ln>
        </p:spPr>
        <p:txBody>
          <a:bodyPr spcFirstLastPara="1" wrap="square" lIns="90000" tIns="46800" rIns="90000" bIns="46800" anchor="t" anchorCtr="0">
            <a:normAutofit/>
          </a:bodyPr>
          <a:lstStyle/>
          <a:p>
            <a:pPr marL="0" marR="0" lvl="0" indent="0" algn="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Subject Ranking</a:t>
            </a:r>
            <a:endParaRPr sz="1800" b="1" i="0" u="none" strike="noStrike" cap="none">
              <a:solidFill>
                <a:schemeClr val="dk1"/>
              </a:solidFill>
              <a:latin typeface="Arial"/>
              <a:ea typeface="Arial"/>
              <a:cs typeface="Arial"/>
              <a:sym typeface="Arial"/>
            </a:endParaRPr>
          </a:p>
        </p:txBody>
      </p:sp>
      <p:sp>
        <p:nvSpPr>
          <p:cNvPr id="180" name="Google Shape;180;p5"/>
          <p:cNvSpPr/>
          <p:nvPr/>
        </p:nvSpPr>
        <p:spPr>
          <a:xfrm>
            <a:off x="9100227" y="5020820"/>
            <a:ext cx="2221603" cy="557399"/>
          </a:xfrm>
          <a:prstGeom prst="rect">
            <a:avLst/>
          </a:prstGeom>
          <a:noFill/>
          <a:ln>
            <a:noFill/>
          </a:ln>
        </p:spPr>
        <p:txBody>
          <a:bodyPr spcFirstLastPara="1" wrap="square" lIns="90000" tIns="46800" rIns="90000" bIns="46800" anchor="t" anchorCtr="0">
            <a:noAutofit/>
          </a:bodyPr>
          <a:lstStyle/>
          <a:p>
            <a:pPr marL="0" marR="0" lvl="0" indent="0" algn="r" rtl="0">
              <a:lnSpc>
                <a:spcPct val="13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The academic title of researchers is used as it reflects their professional standing and experience in the academic community.</a:t>
            </a:r>
            <a:endParaRPr sz="1400" b="0" i="0" u="none" strike="noStrike" cap="none">
              <a:solidFill>
                <a:srgbClr val="000000"/>
              </a:solidFill>
              <a:latin typeface="Arial"/>
              <a:ea typeface="Arial"/>
              <a:cs typeface="Arial"/>
              <a:sym typeface="Arial"/>
            </a:endParaRPr>
          </a:p>
        </p:txBody>
      </p:sp>
      <p:sp>
        <p:nvSpPr>
          <p:cNvPr id="181" name="Google Shape;181;p5"/>
          <p:cNvSpPr txBox="1"/>
          <p:nvPr/>
        </p:nvSpPr>
        <p:spPr>
          <a:xfrm>
            <a:off x="9213767" y="4646955"/>
            <a:ext cx="2108063" cy="412880"/>
          </a:xfrm>
          <a:prstGeom prst="rect">
            <a:avLst/>
          </a:prstGeom>
          <a:noFill/>
          <a:ln>
            <a:noFill/>
          </a:ln>
        </p:spPr>
        <p:txBody>
          <a:bodyPr spcFirstLastPara="1" wrap="square" lIns="90000" tIns="46800" rIns="90000" bIns="46800" anchor="t" anchorCtr="0">
            <a:normAutofit/>
          </a:bodyPr>
          <a:lstStyle/>
          <a:p>
            <a:pPr marL="0" marR="0" lvl="0" indent="0" algn="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Position/Title</a:t>
            </a:r>
            <a:endParaRPr sz="1400" b="0" i="0" u="none" strike="noStrike" cap="none">
              <a:solidFill>
                <a:srgbClr val="000000"/>
              </a:solidFill>
              <a:latin typeface="Arial"/>
              <a:ea typeface="Arial"/>
              <a:cs typeface="Arial"/>
              <a:sym typeface="Arial"/>
            </a:endParaRPr>
          </a:p>
        </p:txBody>
      </p:sp>
      <p:cxnSp>
        <p:nvCxnSpPr>
          <p:cNvPr id="182" name="Google Shape;182;p5"/>
          <p:cNvCxnSpPr/>
          <p:nvPr/>
        </p:nvCxnSpPr>
        <p:spPr>
          <a:xfrm>
            <a:off x="9316236" y="3097570"/>
            <a:ext cx="1908812" cy="0"/>
          </a:xfrm>
          <a:prstGeom prst="straightConnector1">
            <a:avLst/>
          </a:prstGeom>
          <a:noFill/>
          <a:ln w="9525" cap="rnd" cmpd="sng">
            <a:solidFill>
              <a:srgbClr val="BFBFBF"/>
            </a:solidFill>
            <a:prstDash val="solid"/>
            <a:round/>
            <a:headEnd type="none" w="sm" len="sm"/>
            <a:tailEnd type="none" w="sm" len="sm"/>
          </a:ln>
        </p:spPr>
      </p:cxnSp>
      <p:cxnSp>
        <p:nvCxnSpPr>
          <p:cNvPr id="183" name="Google Shape;183;p5"/>
          <p:cNvCxnSpPr/>
          <p:nvPr/>
        </p:nvCxnSpPr>
        <p:spPr>
          <a:xfrm>
            <a:off x="9316236" y="4508648"/>
            <a:ext cx="1908812" cy="0"/>
          </a:xfrm>
          <a:prstGeom prst="straightConnector1">
            <a:avLst/>
          </a:prstGeom>
          <a:noFill/>
          <a:ln w="9525" cap="rnd" cmpd="sng">
            <a:solidFill>
              <a:srgbClr val="BFBFBF"/>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7"/>
          <p:cNvSpPr txBox="1">
            <a:spLocks noGrp="1"/>
          </p:cNvSpPr>
          <p:nvPr>
            <p:ph type="title"/>
          </p:nvPr>
        </p:nvSpPr>
        <p:spPr>
          <a:xfrm>
            <a:off x="670718" y="0"/>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Web Scraping with `Scholarly` </a:t>
            </a:r>
            <a:endParaRPr/>
          </a:p>
        </p:txBody>
      </p:sp>
      <p:sp>
        <p:nvSpPr>
          <p:cNvPr id="195" name="Google Shape;195;p7"/>
          <p:cNvSpPr txBox="1">
            <a:spLocks noGrp="1"/>
          </p:cNvSpPr>
          <p:nvPr>
            <p:ph type="sldNum" idx="12"/>
          </p:nvPr>
        </p:nvSpPr>
        <p:spPr>
          <a:xfrm>
            <a:off x="8905780"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grpSp>
        <p:nvGrpSpPr>
          <p:cNvPr id="196" name="Google Shape;196;p7"/>
          <p:cNvGrpSpPr/>
          <p:nvPr/>
        </p:nvGrpSpPr>
        <p:grpSpPr>
          <a:xfrm>
            <a:off x="5045225" y="3212012"/>
            <a:ext cx="537820" cy="537824"/>
            <a:chOff x="5371847" y="2312243"/>
            <a:chExt cx="656438" cy="656442"/>
          </a:xfrm>
        </p:grpSpPr>
        <p:sp>
          <p:nvSpPr>
            <p:cNvPr id="197" name="Google Shape;197;p7"/>
            <p:cNvSpPr/>
            <p:nvPr/>
          </p:nvSpPr>
          <p:spPr>
            <a:xfrm>
              <a:off x="5371847" y="2312243"/>
              <a:ext cx="656438" cy="656442"/>
            </a:xfrm>
            <a:prstGeom prst="ellipse">
              <a:avLst/>
            </a:prstGeom>
            <a:solidFill>
              <a:schemeClr val="accent3"/>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7"/>
            <p:cNvSpPr/>
            <p:nvPr/>
          </p:nvSpPr>
          <p:spPr>
            <a:xfrm>
              <a:off x="5532705" y="2476366"/>
              <a:ext cx="334720" cy="328193"/>
            </a:xfrm>
            <a:custGeom>
              <a:avLst/>
              <a:gdLst/>
              <a:ahLst/>
              <a:cxnLst/>
              <a:rect l="l" t="t" r="r" b="b"/>
              <a:pathLst>
                <a:path w="1990" h="1954" extrusionOk="0">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lt1"/>
            </a:solidFill>
            <a:ln>
              <a:noFill/>
            </a:ln>
          </p:spPr>
          <p:txBody>
            <a:bodyPr spcFirstLastPara="1" wrap="square" lIns="182825" tIns="91400" rIns="182825" bIns="91400" anchor="t" anchorCtr="0">
              <a:noAutofit/>
            </a:bodyPr>
            <a:lstStyle/>
            <a:p>
              <a:pPr marL="0" marR="0" lvl="0" indent="0" algn="l" rtl="0">
                <a:lnSpc>
                  <a:spcPct val="100000"/>
                </a:lnSpc>
                <a:spcBef>
                  <a:spcPts val="0"/>
                </a:spcBef>
                <a:spcAft>
                  <a:spcPts val="0"/>
                </a:spcAft>
                <a:buClr>
                  <a:srgbClr val="000000"/>
                </a:buClr>
                <a:buSzPts val="7198"/>
                <a:buFont typeface="Arial"/>
                <a:buNone/>
              </a:pPr>
              <a:endParaRPr sz="7198" b="0" i="0" u="none" strike="noStrike" cap="none">
                <a:solidFill>
                  <a:schemeClr val="dk1"/>
                </a:solidFill>
                <a:latin typeface="Arial"/>
                <a:ea typeface="Arial"/>
                <a:cs typeface="Arial"/>
                <a:sym typeface="Arial"/>
              </a:endParaRPr>
            </a:p>
          </p:txBody>
        </p:sp>
      </p:grpSp>
      <p:grpSp>
        <p:nvGrpSpPr>
          <p:cNvPr id="199" name="Google Shape;199;p7"/>
          <p:cNvGrpSpPr/>
          <p:nvPr/>
        </p:nvGrpSpPr>
        <p:grpSpPr>
          <a:xfrm>
            <a:off x="5045225" y="4790152"/>
            <a:ext cx="537820" cy="537824"/>
            <a:chOff x="5371847" y="2312243"/>
            <a:chExt cx="656438" cy="656442"/>
          </a:xfrm>
        </p:grpSpPr>
        <p:sp>
          <p:nvSpPr>
            <p:cNvPr id="200" name="Google Shape;200;p7"/>
            <p:cNvSpPr/>
            <p:nvPr/>
          </p:nvSpPr>
          <p:spPr>
            <a:xfrm>
              <a:off x="5371847" y="2312243"/>
              <a:ext cx="656438" cy="656442"/>
            </a:xfrm>
            <a:prstGeom prst="ellipse">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1" name="Google Shape;201;p7"/>
            <p:cNvSpPr/>
            <p:nvPr/>
          </p:nvSpPr>
          <p:spPr>
            <a:xfrm>
              <a:off x="5532705" y="2473322"/>
              <a:ext cx="334720" cy="334280"/>
            </a:xfrm>
            <a:custGeom>
              <a:avLst/>
              <a:gdLst/>
              <a:ahLst/>
              <a:cxnLst/>
              <a:rect l="l" t="t" r="r" b="b"/>
              <a:pathLst>
                <a:path w="591547" h="590770" extrusionOk="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lt1"/>
            </a:solidFill>
            <a:ln>
              <a:noFill/>
            </a:ln>
          </p:spPr>
          <p:txBody>
            <a:bodyPr spcFirstLastPara="1" wrap="square" lIns="182825" tIns="91400" rIns="182825" bIns="91400" anchor="t" anchorCtr="0">
              <a:noAutofit/>
            </a:bodyPr>
            <a:lstStyle/>
            <a:p>
              <a:pPr marL="0" marR="0" lvl="0" indent="0" algn="l" rtl="0">
                <a:lnSpc>
                  <a:spcPct val="100000"/>
                </a:lnSpc>
                <a:spcBef>
                  <a:spcPts val="0"/>
                </a:spcBef>
                <a:spcAft>
                  <a:spcPts val="0"/>
                </a:spcAft>
                <a:buClr>
                  <a:srgbClr val="000000"/>
                </a:buClr>
                <a:buSzPts val="7198"/>
                <a:buFont typeface="Arial"/>
                <a:buNone/>
              </a:pPr>
              <a:endParaRPr sz="7198" b="0" i="0" u="none" strike="noStrike" cap="none">
                <a:solidFill>
                  <a:schemeClr val="dk1"/>
                </a:solidFill>
                <a:latin typeface="Arial"/>
                <a:ea typeface="Arial"/>
                <a:cs typeface="Arial"/>
                <a:sym typeface="Arial"/>
              </a:endParaRPr>
            </a:p>
          </p:txBody>
        </p:sp>
      </p:grpSp>
      <p:cxnSp>
        <p:nvCxnSpPr>
          <p:cNvPr id="202" name="Google Shape;202;p7"/>
          <p:cNvCxnSpPr/>
          <p:nvPr/>
        </p:nvCxnSpPr>
        <p:spPr>
          <a:xfrm>
            <a:off x="5045225" y="2697166"/>
            <a:ext cx="6505376" cy="0"/>
          </a:xfrm>
          <a:prstGeom prst="straightConnector1">
            <a:avLst/>
          </a:prstGeom>
          <a:noFill/>
          <a:ln w="9525" cap="rnd" cmpd="sng">
            <a:solidFill>
              <a:srgbClr val="7F7F7F"/>
            </a:solidFill>
            <a:prstDash val="solid"/>
            <a:round/>
            <a:headEnd type="none" w="sm" len="sm"/>
            <a:tailEnd type="none" w="sm" len="sm"/>
          </a:ln>
        </p:spPr>
      </p:cxnSp>
      <p:cxnSp>
        <p:nvCxnSpPr>
          <p:cNvPr id="203" name="Google Shape;203;p7"/>
          <p:cNvCxnSpPr/>
          <p:nvPr/>
        </p:nvCxnSpPr>
        <p:spPr>
          <a:xfrm>
            <a:off x="5045225" y="4550632"/>
            <a:ext cx="6505376" cy="0"/>
          </a:xfrm>
          <a:prstGeom prst="straightConnector1">
            <a:avLst/>
          </a:prstGeom>
          <a:noFill/>
          <a:ln w="9525" cap="rnd" cmpd="sng">
            <a:solidFill>
              <a:srgbClr val="D8D8D8"/>
            </a:solidFill>
            <a:prstDash val="solid"/>
            <a:round/>
            <a:headEnd type="none" w="sm" len="sm"/>
            <a:tailEnd type="none" w="sm" len="sm"/>
          </a:ln>
        </p:spPr>
      </p:cxnSp>
      <p:sp>
        <p:nvSpPr>
          <p:cNvPr id="204" name="Google Shape;204;p7"/>
          <p:cNvSpPr txBox="1"/>
          <p:nvPr/>
        </p:nvSpPr>
        <p:spPr>
          <a:xfrm>
            <a:off x="4956112" y="1298154"/>
            <a:ext cx="6859556" cy="1224136"/>
          </a:xfrm>
          <a:prstGeom prst="rect">
            <a:avLst/>
          </a:prstGeom>
          <a:noFill/>
          <a:ln>
            <a:noFill/>
          </a:ln>
        </p:spPr>
        <p:txBody>
          <a:bodyPr spcFirstLastPara="1" wrap="square" lIns="90000" tIns="46800" rIns="90000" bIns="46800" anchor="t" anchorCtr="0">
            <a:normAutofit fontScale="92500" lnSpcReduction="10000"/>
          </a:bodyPr>
          <a:lstStyle/>
          <a:p>
            <a:pPr marL="0" marR="0" lvl="0" indent="0" algn="l" rtl="0">
              <a:lnSpc>
                <a:spcPct val="150000"/>
              </a:lnSpc>
              <a:spcBef>
                <a:spcPts val="0"/>
              </a:spcBef>
              <a:spcAft>
                <a:spcPts val="0"/>
              </a:spcAft>
              <a:buClr>
                <a:srgbClr val="000000"/>
              </a:buClr>
              <a:buSzPct val="100000"/>
              <a:buFont typeface="Arial"/>
              <a:buNone/>
            </a:pPr>
            <a:r>
              <a:rPr lang="en-US" sz="1400" b="0" i="0" u="none" strike="noStrike" cap="none">
                <a:solidFill>
                  <a:schemeClr val="dk1"/>
                </a:solidFill>
                <a:latin typeface="Arial"/>
                <a:ea typeface="Arial"/>
                <a:cs typeface="Arial"/>
                <a:sym typeface="Arial"/>
              </a:rPr>
              <a:t>Using the `Scholarly` Python library, we efficiently gather information without triggering CAPTCHAs.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ct val="100000"/>
              <a:buFont typeface="Arial"/>
              <a:buNone/>
            </a:pPr>
            <a:r>
              <a:rPr lang="en-US" sz="1400" b="1" i="0" u="none" strike="noStrike" cap="none">
                <a:solidFill>
                  <a:schemeClr val="dk1"/>
                </a:solidFill>
                <a:latin typeface="Arial"/>
                <a:ea typeface="Arial"/>
                <a:cs typeface="Arial"/>
                <a:sym typeface="Arial"/>
              </a:rPr>
              <a:t>The custom code begins by defining a function named `fetch_scholars`, which retrieves researcher details and stores them in CSV files.</a:t>
            </a:r>
            <a:endParaRPr sz="1700" b="1" i="0" u="none" strike="noStrike" cap="none">
              <a:solidFill>
                <a:schemeClr val="dk1"/>
              </a:solidFill>
              <a:latin typeface="Arial"/>
              <a:ea typeface="Arial"/>
              <a:cs typeface="Arial"/>
              <a:sym typeface="Arial"/>
            </a:endParaRPr>
          </a:p>
        </p:txBody>
      </p:sp>
      <p:grpSp>
        <p:nvGrpSpPr>
          <p:cNvPr id="205" name="Google Shape;205;p7"/>
          <p:cNvGrpSpPr/>
          <p:nvPr/>
        </p:nvGrpSpPr>
        <p:grpSpPr>
          <a:xfrm>
            <a:off x="5714836" y="2916917"/>
            <a:ext cx="6100834" cy="1318804"/>
            <a:chOff x="5419654" y="2916917"/>
            <a:chExt cx="6100834" cy="1318804"/>
          </a:xfrm>
        </p:grpSpPr>
        <p:sp>
          <p:nvSpPr>
            <p:cNvPr id="206" name="Google Shape;206;p7"/>
            <p:cNvSpPr/>
            <p:nvPr/>
          </p:nvSpPr>
          <p:spPr>
            <a:xfrm>
              <a:off x="5419654" y="3329798"/>
              <a:ext cx="6100834" cy="905923"/>
            </a:xfrm>
            <a:prstGeom prst="rect">
              <a:avLst/>
            </a:prstGeom>
            <a:noFill/>
            <a:ln>
              <a:noFill/>
            </a:ln>
          </p:spPr>
          <p:txBody>
            <a:bodyPr spcFirstLastPara="1" wrap="square" lIns="90000" tIns="46800" rIns="90000" bIns="46800" anchor="t" anchorCtr="0">
              <a:normAutofit/>
            </a:bodyPr>
            <a:lstStyle/>
            <a:p>
              <a:pPr marL="171450" marR="0" lvl="0" indent="-171450" algn="l" rtl="0">
                <a:lnSpc>
                  <a:spcPct val="16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The Scholars DataFrame contains </a:t>
              </a:r>
              <a:r>
                <a:rPr lang="en-US" sz="1100" b="1" i="0" u="none" strike="noStrike" cap="none">
                  <a:solidFill>
                    <a:schemeClr val="accent3"/>
                  </a:solidFill>
                  <a:latin typeface="Arial"/>
                  <a:ea typeface="Arial"/>
                  <a:cs typeface="Arial"/>
                  <a:sym typeface="Arial"/>
                </a:rPr>
                <a:t>8,800 entries</a:t>
              </a:r>
              <a:r>
                <a:rPr lang="en-US" sz="1100" b="0" i="0" u="none" strike="noStrike" cap="none">
                  <a:solidFill>
                    <a:schemeClr val="accent3"/>
                  </a:solidFill>
                  <a:latin typeface="Arial"/>
                  <a:ea typeface="Arial"/>
                  <a:cs typeface="Arial"/>
                  <a:sym typeface="Arial"/>
                </a:rPr>
                <a:t> </a:t>
              </a:r>
              <a:r>
                <a:rPr lang="en-US" sz="1100" b="0" i="0" u="none" strike="noStrike" cap="none">
                  <a:solidFill>
                    <a:schemeClr val="dk1"/>
                  </a:solidFill>
                  <a:latin typeface="Arial"/>
                  <a:ea typeface="Arial"/>
                  <a:cs typeface="Arial"/>
                  <a:sym typeface="Arial"/>
                </a:rPr>
                <a:t>with key information, such as </a:t>
              </a:r>
              <a:r>
                <a:rPr lang="en-US" sz="1100" b="1" i="0" u="none" strike="noStrike" cap="none">
                  <a:solidFill>
                    <a:schemeClr val="accent3"/>
                  </a:solidFill>
                  <a:latin typeface="Arial"/>
                  <a:ea typeface="Arial"/>
                  <a:cs typeface="Arial"/>
                  <a:sym typeface="Arial"/>
                </a:rPr>
                <a:t>Name, Affiliation, H-index, I10-Index, Total Citation, and Citations in the Last 5 years.</a:t>
              </a:r>
              <a:endParaRPr sz="1400" b="0" i="0" u="none" strike="noStrike" cap="none">
                <a:solidFill>
                  <a:srgbClr val="000000"/>
                </a:solidFill>
                <a:latin typeface="Arial"/>
                <a:ea typeface="Arial"/>
                <a:cs typeface="Arial"/>
                <a:sym typeface="Arial"/>
              </a:endParaRPr>
            </a:p>
            <a:p>
              <a:pPr marL="171450" marR="0" lvl="0" indent="-171450" algn="l" rtl="0">
                <a:lnSpc>
                  <a:spcPct val="16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dataframe stores basic information about each scholars.</a:t>
              </a:r>
              <a:endParaRPr sz="1400" b="0" i="0" u="none" strike="noStrike" cap="none">
                <a:solidFill>
                  <a:srgbClr val="000000"/>
                </a:solidFill>
                <a:latin typeface="Arial"/>
                <a:ea typeface="Arial"/>
                <a:cs typeface="Arial"/>
                <a:sym typeface="Arial"/>
              </a:endParaRPr>
            </a:p>
          </p:txBody>
        </p:sp>
        <p:sp>
          <p:nvSpPr>
            <p:cNvPr id="207" name="Google Shape;207;p7"/>
            <p:cNvSpPr txBox="1"/>
            <p:nvPr/>
          </p:nvSpPr>
          <p:spPr>
            <a:xfrm>
              <a:off x="5419654" y="2916917"/>
              <a:ext cx="6100834" cy="412880"/>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chemeClr val="accent3"/>
                </a:buClr>
                <a:buSzPts val="1800"/>
                <a:buFont typeface="Arial"/>
                <a:buNone/>
              </a:pPr>
              <a:r>
                <a:rPr lang="en-US" sz="1800" b="1" i="0" u="none" strike="noStrike" cap="none">
                  <a:solidFill>
                    <a:schemeClr val="accent3"/>
                  </a:solidFill>
                  <a:latin typeface="Arial"/>
                  <a:ea typeface="Arial"/>
                  <a:cs typeface="Arial"/>
                  <a:sym typeface="Arial"/>
                </a:rPr>
                <a:t>Scholars DataFrame</a:t>
              </a:r>
              <a:endParaRPr sz="1800" b="1" i="0" u="none" strike="noStrike" cap="none">
                <a:solidFill>
                  <a:schemeClr val="accent3"/>
                </a:solidFill>
                <a:latin typeface="Arial"/>
                <a:ea typeface="Arial"/>
                <a:cs typeface="Arial"/>
                <a:sym typeface="Arial"/>
              </a:endParaRPr>
            </a:p>
          </p:txBody>
        </p:sp>
      </p:grpSp>
      <p:grpSp>
        <p:nvGrpSpPr>
          <p:cNvPr id="208" name="Google Shape;208;p7"/>
          <p:cNvGrpSpPr/>
          <p:nvPr/>
        </p:nvGrpSpPr>
        <p:grpSpPr>
          <a:xfrm>
            <a:off x="5714836" y="4824821"/>
            <a:ext cx="6100834" cy="1516344"/>
            <a:chOff x="5419654" y="4824821"/>
            <a:chExt cx="6100834" cy="1516344"/>
          </a:xfrm>
        </p:grpSpPr>
        <p:sp>
          <p:nvSpPr>
            <p:cNvPr id="209" name="Google Shape;209;p7"/>
            <p:cNvSpPr/>
            <p:nvPr/>
          </p:nvSpPr>
          <p:spPr>
            <a:xfrm>
              <a:off x="5419654" y="5237702"/>
              <a:ext cx="6100834" cy="1103463"/>
            </a:xfrm>
            <a:prstGeom prst="rect">
              <a:avLst/>
            </a:prstGeom>
            <a:noFill/>
            <a:ln>
              <a:noFill/>
            </a:ln>
          </p:spPr>
          <p:txBody>
            <a:bodyPr spcFirstLastPara="1" wrap="square" lIns="90000" tIns="46800" rIns="90000" bIns="46800" anchor="t" anchorCtr="0">
              <a:noAutofit/>
            </a:bodyPr>
            <a:lstStyle/>
            <a:p>
              <a:pPr marL="171450" marR="0" lvl="0" indent="-171450" algn="l" rtl="0">
                <a:lnSpc>
                  <a:spcPct val="16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Publications DataFrame holds </a:t>
              </a:r>
              <a:r>
                <a:rPr lang="en-US" sz="1100" b="1" i="0" u="none" strike="noStrike" cap="none">
                  <a:solidFill>
                    <a:schemeClr val="accent1"/>
                  </a:solidFill>
                  <a:latin typeface="Arial"/>
                  <a:ea typeface="Arial"/>
                  <a:cs typeface="Arial"/>
                  <a:sym typeface="Arial"/>
                </a:rPr>
                <a:t>518,149 records</a:t>
              </a:r>
              <a:r>
                <a:rPr lang="en-US" sz="1100" b="0" i="0" u="none" strike="noStrike" cap="none">
                  <a:solidFill>
                    <a:schemeClr val="dk1"/>
                  </a:solidFill>
                  <a:latin typeface="Arial"/>
                  <a:ea typeface="Arial"/>
                  <a:cs typeface="Arial"/>
                  <a:sym typeface="Arial"/>
                </a:rPr>
                <a:t>, capturing </a:t>
              </a:r>
              <a:r>
                <a:rPr lang="en-US" sz="1100" b="1" i="0" u="none" strike="noStrike" cap="none">
                  <a:solidFill>
                    <a:schemeClr val="accent1"/>
                  </a:solidFill>
                  <a:latin typeface="Arial"/>
                  <a:ea typeface="Arial"/>
                  <a:cs typeface="Arial"/>
                  <a:sym typeface="Arial"/>
                </a:rPr>
                <a:t>Author Name, Year, Title, and Citations.</a:t>
              </a:r>
              <a:endParaRPr sz="1400" b="0" i="0" u="none" strike="noStrike" cap="none">
                <a:solidFill>
                  <a:srgbClr val="000000"/>
                </a:solidFill>
                <a:latin typeface="Arial"/>
                <a:ea typeface="Arial"/>
                <a:cs typeface="Arial"/>
                <a:sym typeface="Arial"/>
              </a:endParaRPr>
            </a:p>
            <a:p>
              <a:pPr marL="171450" marR="0" lvl="0" indent="-171450" algn="l" rtl="0">
                <a:lnSpc>
                  <a:spcPct val="16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This dataframe provides us with detailed information about the publications of each researchers.</a:t>
              </a:r>
              <a:endParaRPr sz="1400" b="0" i="0" u="none" strike="noStrike" cap="none">
                <a:solidFill>
                  <a:srgbClr val="000000"/>
                </a:solidFill>
                <a:latin typeface="Arial"/>
                <a:ea typeface="Arial"/>
                <a:cs typeface="Arial"/>
                <a:sym typeface="Arial"/>
              </a:endParaRPr>
            </a:p>
          </p:txBody>
        </p:sp>
        <p:sp>
          <p:nvSpPr>
            <p:cNvPr id="210" name="Google Shape;210;p7"/>
            <p:cNvSpPr txBox="1"/>
            <p:nvPr/>
          </p:nvSpPr>
          <p:spPr>
            <a:xfrm>
              <a:off x="5419654" y="4824821"/>
              <a:ext cx="6100834" cy="412880"/>
            </a:xfrm>
            <a:prstGeom prst="rect">
              <a:avLst/>
            </a:prstGeom>
            <a:noFill/>
            <a:ln>
              <a:noFill/>
            </a:ln>
          </p:spPr>
          <p:txBody>
            <a:bodyPr spcFirstLastPara="1" wrap="square" lIns="90000" tIns="46800" rIns="90000" bIns="468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Publications DataFrame</a:t>
              </a:r>
              <a:endParaRPr sz="1400" b="0" i="0" u="none" strike="noStrike" cap="none">
                <a:solidFill>
                  <a:srgbClr val="000000"/>
                </a:solidFill>
                <a:latin typeface="Arial"/>
                <a:ea typeface="Arial"/>
                <a:cs typeface="Arial"/>
                <a:sym typeface="Arial"/>
              </a:endParaRPr>
            </a:p>
          </p:txBody>
        </p:sp>
      </p:grpSp>
      <p:pic>
        <p:nvPicPr>
          <p:cNvPr id="211" name="Google Shape;211;p7" descr="A screen shot of a computer program&#10;&#10;Description automatically generated"/>
          <p:cNvPicPr preferRelativeResize="0"/>
          <p:nvPr/>
        </p:nvPicPr>
        <p:blipFill rotWithShape="1">
          <a:blip r:embed="rId3">
            <a:alphaModFix/>
          </a:blip>
          <a:srcRect/>
          <a:stretch/>
        </p:blipFill>
        <p:spPr>
          <a:xfrm>
            <a:off x="156525" y="1130300"/>
            <a:ext cx="4799577" cy="4142682"/>
          </a:xfrm>
          <a:prstGeom prst="rect">
            <a:avLst/>
          </a:prstGeom>
          <a:noFill/>
          <a:ln>
            <a:noFill/>
          </a:ln>
        </p:spPr>
      </p:pic>
      <p:pic>
        <p:nvPicPr>
          <p:cNvPr id="212" name="Google Shape;212;p7" descr="A screenshot of a google scholar&#10;&#10;Description automatically generated"/>
          <p:cNvPicPr preferRelativeResize="0"/>
          <p:nvPr/>
        </p:nvPicPr>
        <p:blipFill rotWithShape="1">
          <a:blip r:embed="rId4">
            <a:alphaModFix/>
          </a:blip>
          <a:srcRect/>
          <a:stretch/>
        </p:blipFill>
        <p:spPr>
          <a:xfrm>
            <a:off x="333547" y="5468913"/>
            <a:ext cx="4622551" cy="1389087"/>
          </a:xfrm>
          <a:prstGeom prst="rect">
            <a:avLst/>
          </a:prstGeom>
          <a:noFill/>
          <a:ln>
            <a:noFill/>
          </a:ln>
        </p:spPr>
      </p:pic>
      <p:sp>
        <p:nvSpPr>
          <p:cNvPr id="213" name="Google Shape;213;p7"/>
          <p:cNvSpPr/>
          <p:nvPr/>
        </p:nvSpPr>
        <p:spPr>
          <a:xfrm>
            <a:off x="10856997" y="7"/>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7"/>
          <p:cNvSpPr/>
          <p:nvPr/>
        </p:nvSpPr>
        <p:spPr>
          <a:xfrm>
            <a:off x="11145307" y="437356"/>
            <a:ext cx="744463"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666749"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Other Data We Used</a:t>
            </a:r>
            <a:endParaRPr/>
          </a:p>
        </p:txBody>
      </p:sp>
      <p:sp>
        <p:nvSpPr>
          <p:cNvPr id="220" name="Google Shape;220;p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grpSp>
        <p:nvGrpSpPr>
          <p:cNvPr id="221" name="Google Shape;221;p8"/>
          <p:cNvGrpSpPr/>
          <p:nvPr/>
        </p:nvGrpSpPr>
        <p:grpSpPr>
          <a:xfrm>
            <a:off x="666749" y="1666199"/>
            <a:ext cx="10996156" cy="4131570"/>
            <a:chOff x="666749" y="2002530"/>
            <a:chExt cx="10996156" cy="4131570"/>
          </a:xfrm>
        </p:grpSpPr>
        <p:grpSp>
          <p:nvGrpSpPr>
            <p:cNvPr id="222" name="Google Shape;222;p8"/>
            <p:cNvGrpSpPr/>
            <p:nvPr/>
          </p:nvGrpSpPr>
          <p:grpSpPr>
            <a:xfrm>
              <a:off x="666749" y="2002530"/>
              <a:ext cx="5032619" cy="1765742"/>
              <a:chOff x="666749" y="2002530"/>
              <a:chExt cx="5032619" cy="1765742"/>
            </a:xfrm>
          </p:grpSpPr>
          <p:sp>
            <p:nvSpPr>
              <p:cNvPr id="223" name="Google Shape;223;p8"/>
              <p:cNvSpPr/>
              <p:nvPr/>
            </p:nvSpPr>
            <p:spPr>
              <a:xfrm>
                <a:off x="666749" y="2170932"/>
                <a:ext cx="1597295" cy="1597340"/>
              </a:xfrm>
              <a:prstGeom prst="roundRect">
                <a:avLst>
                  <a:gd name="adj" fmla="val 50000"/>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4" name="Google Shape;224;p8"/>
              <p:cNvSpPr/>
              <p:nvPr/>
            </p:nvSpPr>
            <p:spPr>
              <a:xfrm>
                <a:off x="2647062" y="2002530"/>
                <a:ext cx="3052306" cy="797435"/>
              </a:xfrm>
              <a:prstGeom prst="rect">
                <a:avLst/>
              </a:prstGeom>
              <a:noFill/>
              <a:ln>
                <a:noFill/>
              </a:ln>
            </p:spPr>
            <p:txBody>
              <a:bodyPr spcFirstLastPara="1" wrap="square" lIns="108000" tIns="108000" rIns="108000" bIns="1080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QS University Ranking</a:t>
                </a:r>
                <a:endParaRPr sz="1400" b="0" i="0" u="none" strike="noStrike" cap="none">
                  <a:solidFill>
                    <a:srgbClr val="000000"/>
                  </a:solidFill>
                  <a:latin typeface="Arial"/>
                  <a:ea typeface="Arial"/>
                  <a:cs typeface="Arial"/>
                  <a:sym typeface="Arial"/>
                </a:endParaRPr>
              </a:p>
            </p:txBody>
          </p:sp>
          <p:sp>
            <p:nvSpPr>
              <p:cNvPr id="225" name="Google Shape;225;p8"/>
              <p:cNvSpPr/>
              <p:nvPr/>
            </p:nvSpPr>
            <p:spPr>
              <a:xfrm>
                <a:off x="2647062" y="2806136"/>
                <a:ext cx="3052306" cy="962136"/>
              </a:xfrm>
              <a:prstGeom prst="rect">
                <a:avLst/>
              </a:prstGeom>
              <a:noFill/>
              <a:ln>
                <a:noFill/>
              </a:ln>
            </p:spPr>
            <p:txBody>
              <a:bodyPr spcFirstLastPara="1" wrap="square" lIns="108000" tIns="108000" rIns="108000" bIns="10800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To further enrich our analysis of academic influences on scholarly outputs, we integrated the QS World University Rankings into our dataset. </a:t>
                </a:r>
                <a:endParaRPr sz="1200" b="0" i="0" u="none" strike="noStrike" cap="none">
                  <a:solidFill>
                    <a:schemeClr val="dk1"/>
                  </a:solidFill>
                  <a:latin typeface="Arial"/>
                  <a:ea typeface="Arial"/>
                  <a:cs typeface="Arial"/>
                  <a:sym typeface="Arial"/>
                </a:endParaRPr>
              </a:p>
            </p:txBody>
          </p:sp>
          <p:sp>
            <p:nvSpPr>
              <p:cNvPr id="226" name="Google Shape;226;p8"/>
              <p:cNvSpPr/>
              <p:nvPr/>
            </p:nvSpPr>
            <p:spPr>
              <a:xfrm>
                <a:off x="1989098" y="2699602"/>
                <a:ext cx="540000" cy="540000"/>
              </a:xfrm>
              <a:prstGeom prst="ellipse">
                <a:avLst/>
              </a:prstGeom>
              <a:solidFill>
                <a:schemeClr val="accent1"/>
              </a:solidFill>
              <a:ln w="12700" cap="flat" cmpd="sng">
                <a:solidFill>
                  <a:srgbClr val="FFFFFF"/>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1</a:t>
                </a:r>
                <a:endParaRPr sz="2000" b="1" i="0" u="none" strike="noStrike" cap="none">
                  <a:solidFill>
                    <a:srgbClr val="FFFFFF"/>
                  </a:solidFill>
                  <a:latin typeface="Arial"/>
                  <a:ea typeface="Arial"/>
                  <a:cs typeface="Arial"/>
                  <a:sym typeface="Arial"/>
                </a:endParaRPr>
              </a:p>
            </p:txBody>
          </p:sp>
        </p:grpSp>
        <p:grpSp>
          <p:nvGrpSpPr>
            <p:cNvPr id="227" name="Google Shape;227;p8"/>
            <p:cNvGrpSpPr/>
            <p:nvPr/>
          </p:nvGrpSpPr>
          <p:grpSpPr>
            <a:xfrm>
              <a:off x="6630286" y="4368358"/>
              <a:ext cx="5032619" cy="1765742"/>
              <a:chOff x="6630286" y="4368358"/>
              <a:chExt cx="5032619" cy="1765742"/>
            </a:xfrm>
          </p:grpSpPr>
          <p:sp>
            <p:nvSpPr>
              <p:cNvPr id="228" name="Google Shape;228;p8"/>
              <p:cNvSpPr/>
              <p:nvPr/>
            </p:nvSpPr>
            <p:spPr>
              <a:xfrm>
                <a:off x="6630286" y="4536760"/>
                <a:ext cx="1597295" cy="1597340"/>
              </a:xfrm>
              <a:prstGeom prst="roundRect">
                <a:avLst>
                  <a:gd name="adj" fmla="val 50000"/>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8"/>
              <p:cNvSpPr/>
              <p:nvPr/>
            </p:nvSpPr>
            <p:spPr>
              <a:xfrm>
                <a:off x="8610599" y="4368358"/>
                <a:ext cx="3052306" cy="797435"/>
              </a:xfrm>
              <a:prstGeom prst="rect">
                <a:avLst/>
              </a:prstGeom>
              <a:noFill/>
              <a:ln>
                <a:noFill/>
              </a:ln>
            </p:spPr>
            <p:txBody>
              <a:bodyPr spcFirstLastPara="1" wrap="square" lIns="108000" tIns="108000" rIns="108000" bIns="1080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Gender</a:t>
                </a: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8610599" y="5171964"/>
                <a:ext cx="3052306" cy="962136"/>
              </a:xfrm>
              <a:prstGeom prst="rect">
                <a:avLst/>
              </a:prstGeom>
              <a:noFill/>
              <a:ln>
                <a:noFill/>
              </a:ln>
            </p:spPr>
            <p:txBody>
              <a:bodyPr spcFirstLastPara="1" wrap="square" lIns="108000" tIns="108000" rIns="108000" bIns="108000" anchor="t" anchorCtr="0">
                <a:norm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Since there is no database provides researchers’ gender information, we manually gathering and integrating.</a:t>
                </a: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7952635" y="5065430"/>
                <a:ext cx="540000" cy="540000"/>
              </a:xfrm>
              <a:prstGeom prst="ellipse">
                <a:avLst/>
              </a:prstGeom>
              <a:solidFill>
                <a:schemeClr val="accent1"/>
              </a:solidFill>
              <a:ln w="12700" cap="flat" cmpd="sng">
                <a:solidFill>
                  <a:srgbClr val="FFFFFF"/>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4</a:t>
                </a:r>
                <a:endParaRPr sz="2000" b="1" i="0" u="none" strike="noStrike" cap="none">
                  <a:solidFill>
                    <a:srgbClr val="FFFFFF"/>
                  </a:solidFill>
                  <a:latin typeface="Arial"/>
                  <a:ea typeface="Arial"/>
                  <a:cs typeface="Arial"/>
                  <a:sym typeface="Arial"/>
                </a:endParaRPr>
              </a:p>
            </p:txBody>
          </p:sp>
        </p:grpSp>
        <p:grpSp>
          <p:nvGrpSpPr>
            <p:cNvPr id="232" name="Google Shape;232;p8"/>
            <p:cNvGrpSpPr/>
            <p:nvPr/>
          </p:nvGrpSpPr>
          <p:grpSpPr>
            <a:xfrm>
              <a:off x="6492631" y="2002530"/>
              <a:ext cx="5032619" cy="1765742"/>
              <a:chOff x="6492631" y="2002530"/>
              <a:chExt cx="5032619" cy="1765742"/>
            </a:xfrm>
          </p:grpSpPr>
          <p:sp>
            <p:nvSpPr>
              <p:cNvPr id="233" name="Google Shape;233;p8"/>
              <p:cNvSpPr/>
              <p:nvPr/>
            </p:nvSpPr>
            <p:spPr>
              <a:xfrm>
                <a:off x="6492631" y="2170932"/>
                <a:ext cx="1597295" cy="1597340"/>
              </a:xfrm>
              <a:prstGeom prst="roundRect">
                <a:avLst>
                  <a:gd name="adj" fmla="val 50000"/>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4" name="Google Shape;234;p8"/>
              <p:cNvSpPr/>
              <p:nvPr/>
            </p:nvSpPr>
            <p:spPr>
              <a:xfrm>
                <a:off x="8472944" y="2002530"/>
                <a:ext cx="3052306" cy="797435"/>
              </a:xfrm>
              <a:prstGeom prst="rect">
                <a:avLst/>
              </a:prstGeom>
              <a:noFill/>
              <a:ln>
                <a:noFill/>
              </a:ln>
            </p:spPr>
            <p:txBody>
              <a:bodyPr spcFirstLastPara="1" wrap="square" lIns="108000" tIns="108000" rIns="108000" bIns="1080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QS CS Ranking</a:t>
                </a: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8472944" y="2806136"/>
                <a:ext cx="3052306" cy="962136"/>
              </a:xfrm>
              <a:prstGeom prst="rect">
                <a:avLst/>
              </a:prstGeom>
              <a:noFill/>
              <a:ln>
                <a:noFill/>
              </a:ln>
            </p:spPr>
            <p:txBody>
              <a:bodyPr spcFirstLastPara="1" wrap="square" lIns="108000" tIns="108000" rIns="108000" bIns="108000" anchor="t" anchorCtr="0">
                <a:norm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QS Ranking of CS subject is also added into our dataframe to better evaluation the CS background of each institutes.</a:t>
                </a: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7814980" y="2699602"/>
                <a:ext cx="540000" cy="540000"/>
              </a:xfrm>
              <a:prstGeom prst="ellipse">
                <a:avLst/>
              </a:prstGeom>
              <a:solidFill>
                <a:schemeClr val="accent1"/>
              </a:solidFill>
              <a:ln w="12700" cap="flat" cmpd="sng">
                <a:solidFill>
                  <a:srgbClr val="FFFFFF"/>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2</a:t>
                </a:r>
                <a:endParaRPr sz="2000" b="1" i="0" u="none" strike="noStrike" cap="none">
                  <a:solidFill>
                    <a:srgbClr val="FFFFFF"/>
                  </a:solidFill>
                  <a:latin typeface="Arial"/>
                  <a:ea typeface="Arial"/>
                  <a:cs typeface="Arial"/>
                  <a:sym typeface="Arial"/>
                </a:endParaRPr>
              </a:p>
            </p:txBody>
          </p:sp>
        </p:grpSp>
        <p:grpSp>
          <p:nvGrpSpPr>
            <p:cNvPr id="237" name="Google Shape;237;p8"/>
            <p:cNvGrpSpPr/>
            <p:nvPr/>
          </p:nvGrpSpPr>
          <p:grpSpPr>
            <a:xfrm>
              <a:off x="786542" y="4368358"/>
              <a:ext cx="5032619" cy="1765742"/>
              <a:chOff x="786542" y="4368358"/>
              <a:chExt cx="5032619" cy="1765742"/>
            </a:xfrm>
          </p:grpSpPr>
          <p:sp>
            <p:nvSpPr>
              <p:cNvPr id="238" name="Google Shape;238;p8"/>
              <p:cNvSpPr/>
              <p:nvPr/>
            </p:nvSpPr>
            <p:spPr>
              <a:xfrm>
                <a:off x="786542" y="4536760"/>
                <a:ext cx="1597295" cy="1597340"/>
              </a:xfrm>
              <a:prstGeom prst="roundRect">
                <a:avLst>
                  <a:gd name="adj" fmla="val 50000"/>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 name="Google Shape;239;p8"/>
              <p:cNvSpPr/>
              <p:nvPr/>
            </p:nvSpPr>
            <p:spPr>
              <a:xfrm>
                <a:off x="2766855" y="4368358"/>
                <a:ext cx="3052306" cy="797435"/>
              </a:xfrm>
              <a:prstGeom prst="rect">
                <a:avLst/>
              </a:prstGeom>
              <a:noFill/>
              <a:ln>
                <a:noFill/>
              </a:ln>
            </p:spPr>
            <p:txBody>
              <a:bodyPr spcFirstLastPara="1" wrap="square" lIns="108000" tIns="108000" rIns="108000" bIns="108000" anchor="b"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Countries’ GDP</a:t>
                </a:r>
                <a:endParaRPr sz="1400" b="0" i="0" u="none" strike="noStrike" cap="none">
                  <a:solidFill>
                    <a:srgbClr val="000000"/>
                  </a:solidFill>
                  <a:latin typeface="Arial"/>
                  <a:ea typeface="Arial"/>
                  <a:cs typeface="Arial"/>
                  <a:sym typeface="Arial"/>
                </a:endParaRPr>
              </a:p>
            </p:txBody>
          </p:sp>
          <p:sp>
            <p:nvSpPr>
              <p:cNvPr id="240" name="Google Shape;240;p8"/>
              <p:cNvSpPr/>
              <p:nvPr/>
            </p:nvSpPr>
            <p:spPr>
              <a:xfrm>
                <a:off x="2766855" y="5171964"/>
                <a:ext cx="3052306" cy="962136"/>
              </a:xfrm>
              <a:prstGeom prst="rect">
                <a:avLst/>
              </a:prstGeom>
              <a:noFill/>
              <a:ln>
                <a:noFill/>
              </a:ln>
            </p:spPr>
            <p:txBody>
              <a:bodyPr spcFirstLastPara="1" wrap="square" lIns="108000" tIns="108000" rIns="108000" bIns="108000" anchor="t" anchorCtr="0">
                <a:norm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We integrated GDP rankings to examine the economic context of academic productivity</a:t>
                </a:r>
                <a:endParaRPr sz="1400" b="0" i="0" u="none" strike="noStrike" cap="none">
                  <a:solidFill>
                    <a:srgbClr val="000000"/>
                  </a:solidFill>
                  <a:latin typeface="Arial"/>
                  <a:ea typeface="Arial"/>
                  <a:cs typeface="Arial"/>
                  <a:sym typeface="Arial"/>
                </a:endParaRPr>
              </a:p>
            </p:txBody>
          </p:sp>
          <p:sp>
            <p:nvSpPr>
              <p:cNvPr id="241" name="Google Shape;241;p8"/>
              <p:cNvSpPr/>
              <p:nvPr/>
            </p:nvSpPr>
            <p:spPr>
              <a:xfrm>
                <a:off x="2108891" y="5065430"/>
                <a:ext cx="540000" cy="540000"/>
              </a:xfrm>
              <a:prstGeom prst="ellipse">
                <a:avLst/>
              </a:prstGeom>
              <a:solidFill>
                <a:schemeClr val="accent1"/>
              </a:solidFill>
              <a:ln w="12700" cap="flat" cmpd="sng">
                <a:solidFill>
                  <a:srgbClr val="FFFFFF"/>
                </a:solidFill>
                <a:prstDash val="solid"/>
                <a:round/>
                <a:headEnd type="none" w="sm" len="sm"/>
                <a:tailEnd type="none" w="sm" len="sm"/>
              </a:ln>
            </p:spPr>
            <p:txBody>
              <a:bodyPr spcFirstLastPara="1" wrap="square" lIns="108000" tIns="108000" rIns="108000" bIns="1080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3</a:t>
                </a:r>
                <a:endParaRPr sz="2000" b="1" i="0" u="none" strike="noStrike" cap="none">
                  <a:solidFill>
                    <a:srgbClr val="FFFFFF"/>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9"/>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Data Loading &amp; Preprocessing Pipeline</a:t>
            </a:r>
            <a:endParaRPr/>
          </a:p>
        </p:txBody>
      </p:sp>
      <p:sp>
        <p:nvSpPr>
          <p:cNvPr id="247" name="Google Shape;247;p9"/>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grpSp>
        <p:nvGrpSpPr>
          <p:cNvPr id="248" name="Google Shape;248;p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79450" y="1136415"/>
            <a:ext cx="10841038" cy="5015872"/>
            <a:chOff x="679450" y="1136415"/>
            <a:chExt cx="10841038" cy="5015872"/>
          </a:xfrm>
        </p:grpSpPr>
        <p:cxnSp>
          <p:nvCxnSpPr>
            <p:cNvPr id="249" name="Google Shape;249;p9"/>
            <p:cNvCxnSpPr/>
            <p:nvPr/>
          </p:nvCxnSpPr>
          <p:spPr>
            <a:xfrm flipH="1">
              <a:off x="7644384" y="3858768"/>
              <a:ext cx="327272" cy="941832"/>
            </a:xfrm>
            <a:prstGeom prst="straightConnector1">
              <a:avLst/>
            </a:prstGeom>
            <a:noFill/>
            <a:ln w="152400" cap="rnd" cmpd="sng">
              <a:solidFill>
                <a:schemeClr val="lt2"/>
              </a:solidFill>
              <a:prstDash val="solid"/>
              <a:round/>
              <a:headEnd type="none" w="sm" len="sm"/>
              <a:tailEnd type="none" w="sm" len="sm"/>
            </a:ln>
          </p:spPr>
        </p:cxnSp>
        <p:cxnSp>
          <p:nvCxnSpPr>
            <p:cNvPr id="250" name="Google Shape;250;p9"/>
            <p:cNvCxnSpPr/>
            <p:nvPr/>
          </p:nvCxnSpPr>
          <p:spPr>
            <a:xfrm flipH="1">
              <a:off x="4104540" y="4843751"/>
              <a:ext cx="291038" cy="876257"/>
            </a:xfrm>
            <a:prstGeom prst="straightConnector1">
              <a:avLst/>
            </a:prstGeom>
            <a:noFill/>
            <a:ln w="152400" cap="rnd" cmpd="sng">
              <a:solidFill>
                <a:schemeClr val="lt2"/>
              </a:solidFill>
              <a:prstDash val="solid"/>
              <a:round/>
              <a:headEnd type="none" w="sm" len="sm"/>
              <a:tailEnd type="none" w="sm" len="sm"/>
            </a:ln>
          </p:spPr>
        </p:cxnSp>
        <p:cxnSp>
          <p:nvCxnSpPr>
            <p:cNvPr id="251" name="Google Shape;251;p9"/>
            <p:cNvCxnSpPr/>
            <p:nvPr/>
          </p:nvCxnSpPr>
          <p:spPr>
            <a:xfrm>
              <a:off x="769049" y="5807156"/>
              <a:ext cx="3357522" cy="0"/>
            </a:xfrm>
            <a:prstGeom prst="straightConnector1">
              <a:avLst/>
            </a:prstGeom>
            <a:noFill/>
            <a:ln w="152400" cap="rnd" cmpd="sng">
              <a:solidFill>
                <a:schemeClr val="lt2"/>
              </a:solidFill>
              <a:prstDash val="solid"/>
              <a:round/>
              <a:headEnd type="none" w="sm" len="sm"/>
              <a:tailEnd type="stealth" w="sm" len="sm"/>
            </a:ln>
          </p:spPr>
        </p:cxnSp>
        <p:cxnSp>
          <p:nvCxnSpPr>
            <p:cNvPr id="252" name="Google Shape;252;p9"/>
            <p:cNvCxnSpPr/>
            <p:nvPr/>
          </p:nvCxnSpPr>
          <p:spPr>
            <a:xfrm>
              <a:off x="4395578" y="4841774"/>
              <a:ext cx="3320422" cy="0"/>
            </a:xfrm>
            <a:prstGeom prst="straightConnector1">
              <a:avLst/>
            </a:prstGeom>
            <a:noFill/>
            <a:ln w="152400" cap="rnd" cmpd="sng">
              <a:solidFill>
                <a:schemeClr val="lt2"/>
              </a:solidFill>
              <a:prstDash val="solid"/>
              <a:round/>
              <a:headEnd type="none" w="sm" len="sm"/>
              <a:tailEnd type="stealth" w="sm" len="sm"/>
            </a:ln>
          </p:spPr>
        </p:cxnSp>
        <p:cxnSp>
          <p:nvCxnSpPr>
            <p:cNvPr id="253" name="Google Shape;253;p9"/>
            <p:cNvCxnSpPr/>
            <p:nvPr/>
          </p:nvCxnSpPr>
          <p:spPr>
            <a:xfrm>
              <a:off x="7981039" y="3858768"/>
              <a:ext cx="3539449" cy="0"/>
            </a:xfrm>
            <a:prstGeom prst="straightConnector1">
              <a:avLst/>
            </a:prstGeom>
            <a:noFill/>
            <a:ln w="152400" cap="rnd" cmpd="sng">
              <a:solidFill>
                <a:schemeClr val="lt2"/>
              </a:solidFill>
              <a:prstDash val="solid"/>
              <a:round/>
              <a:headEnd type="none" w="sm" len="sm"/>
              <a:tailEnd type="stealth" w="sm" len="sm"/>
            </a:ln>
          </p:spPr>
        </p:cxnSp>
        <p:sp>
          <p:nvSpPr>
            <p:cNvPr id="254" name="Google Shape;254;p9"/>
            <p:cNvSpPr/>
            <p:nvPr/>
          </p:nvSpPr>
          <p:spPr>
            <a:xfrm>
              <a:off x="1792250" y="5428393"/>
              <a:ext cx="723900" cy="723894"/>
            </a:xfrm>
            <a:prstGeom prst="ellipse">
              <a:avLst/>
            </a:prstGeom>
            <a:solidFill>
              <a:srgbClr val="ABB4BE"/>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01</a:t>
              </a:r>
              <a:endParaRPr sz="1600" b="1" i="0" u="none" strike="noStrike" cap="none">
                <a:solidFill>
                  <a:schemeClr val="lt1"/>
                </a:solidFill>
                <a:latin typeface="Arial"/>
                <a:ea typeface="Arial"/>
                <a:cs typeface="Arial"/>
                <a:sym typeface="Arial"/>
              </a:endParaRPr>
            </a:p>
          </p:txBody>
        </p:sp>
        <p:sp>
          <p:nvSpPr>
            <p:cNvPr id="255" name="Google Shape;255;p9"/>
            <p:cNvSpPr/>
            <p:nvPr/>
          </p:nvSpPr>
          <p:spPr>
            <a:xfrm>
              <a:off x="5449183" y="4487063"/>
              <a:ext cx="723900" cy="723894"/>
            </a:xfrm>
            <a:prstGeom prst="ellipse">
              <a:avLst/>
            </a:prstGeom>
            <a:solidFill>
              <a:srgbClr val="ABB4BE"/>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02</a:t>
              </a:r>
              <a:endParaRPr sz="1600" b="1" i="0" u="none" strike="noStrike" cap="none">
                <a:solidFill>
                  <a:schemeClr val="lt1"/>
                </a:solidFill>
                <a:latin typeface="Arial"/>
                <a:ea typeface="Arial"/>
                <a:cs typeface="Arial"/>
                <a:sym typeface="Arial"/>
              </a:endParaRPr>
            </a:p>
          </p:txBody>
        </p:sp>
        <p:sp>
          <p:nvSpPr>
            <p:cNvPr id="256" name="Google Shape;256;p9"/>
            <p:cNvSpPr/>
            <p:nvPr/>
          </p:nvSpPr>
          <p:spPr>
            <a:xfrm>
              <a:off x="9269471" y="3481223"/>
              <a:ext cx="723900" cy="723894"/>
            </a:xfrm>
            <a:prstGeom prst="ellipse">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03</a:t>
              </a:r>
              <a:endParaRPr sz="1600" b="1" i="0" u="none" strike="noStrike" cap="none">
                <a:solidFill>
                  <a:schemeClr val="lt1"/>
                </a:solidFill>
                <a:latin typeface="Arial"/>
                <a:ea typeface="Arial"/>
                <a:cs typeface="Arial"/>
                <a:sym typeface="Arial"/>
              </a:endParaRPr>
            </a:p>
          </p:txBody>
        </p:sp>
        <p:sp>
          <p:nvSpPr>
            <p:cNvPr id="257" name="Google Shape;257;p9"/>
            <p:cNvSpPr txBox="1"/>
            <p:nvPr/>
          </p:nvSpPr>
          <p:spPr>
            <a:xfrm>
              <a:off x="679622" y="4432217"/>
              <a:ext cx="2949156" cy="830369"/>
            </a:xfrm>
            <a:prstGeom prst="rect">
              <a:avLst/>
            </a:prstGeom>
            <a:noFill/>
            <a:ln>
              <a:noFill/>
            </a:ln>
          </p:spPr>
          <p:txBody>
            <a:bodyPr spcFirstLastPara="1" wrap="square" lIns="90000" tIns="46800" rIns="90000" bIns="46800" anchor="t" anchorCtr="0">
              <a:normAutofit/>
            </a:bodyPr>
            <a:lstStyle/>
            <a:p>
              <a:pPr marL="0" marR="0" lvl="0" indent="0" algn="ctr"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Load data from online database, local csv files or webpage.</a:t>
              </a:r>
              <a:endParaRPr sz="1400" b="0" i="0" u="none" strike="noStrike" cap="none">
                <a:solidFill>
                  <a:srgbClr val="000000"/>
                </a:solidFill>
                <a:latin typeface="Arial"/>
                <a:ea typeface="Arial"/>
                <a:cs typeface="Arial"/>
                <a:sym typeface="Arial"/>
              </a:endParaRPr>
            </a:p>
          </p:txBody>
        </p:sp>
        <p:sp>
          <p:nvSpPr>
            <p:cNvPr id="258" name="Google Shape;258;p9"/>
            <p:cNvSpPr txBox="1"/>
            <p:nvPr/>
          </p:nvSpPr>
          <p:spPr>
            <a:xfrm>
              <a:off x="679622" y="3978017"/>
              <a:ext cx="2949156" cy="454199"/>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Acquisition</a:t>
              </a:r>
              <a:endParaRPr sz="1800" b="1" i="0" u="none" strike="noStrike" cap="none">
                <a:solidFill>
                  <a:schemeClr val="dk1"/>
                </a:solidFill>
                <a:latin typeface="Arial"/>
                <a:ea typeface="Arial"/>
                <a:cs typeface="Arial"/>
                <a:sym typeface="Arial"/>
              </a:endParaRPr>
            </a:p>
          </p:txBody>
        </p:sp>
        <p:sp>
          <p:nvSpPr>
            <p:cNvPr id="259" name="Google Shape;259;p9"/>
            <p:cNvSpPr txBox="1"/>
            <p:nvPr/>
          </p:nvSpPr>
          <p:spPr>
            <a:xfrm>
              <a:off x="4336555" y="2837019"/>
              <a:ext cx="2949156" cy="830369"/>
            </a:xfrm>
            <a:prstGeom prst="rect">
              <a:avLst/>
            </a:prstGeom>
            <a:noFill/>
            <a:ln>
              <a:noFill/>
            </a:ln>
          </p:spPr>
          <p:txBody>
            <a:bodyPr spcFirstLastPara="1" wrap="square" lIns="90000" tIns="46800" rIns="90000" bIns="46800" anchor="t" anchorCtr="0">
              <a:noAutofit/>
            </a:bodyPr>
            <a:lstStyle/>
            <a:p>
              <a:pPr marL="0" marR="0" lvl="0" indent="0" algn="ctr"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Drop unnecessary columns and meaningless instance. Deal with missing data using additional databases.</a:t>
              </a:r>
              <a:endParaRPr sz="1400" b="0" i="0" u="none" strike="noStrike" cap="none">
                <a:solidFill>
                  <a:srgbClr val="000000"/>
                </a:solidFill>
                <a:latin typeface="Arial"/>
                <a:ea typeface="Arial"/>
                <a:cs typeface="Arial"/>
                <a:sym typeface="Arial"/>
              </a:endParaRPr>
            </a:p>
          </p:txBody>
        </p:sp>
        <p:sp>
          <p:nvSpPr>
            <p:cNvPr id="260" name="Google Shape;260;p9"/>
            <p:cNvSpPr txBox="1"/>
            <p:nvPr/>
          </p:nvSpPr>
          <p:spPr>
            <a:xfrm>
              <a:off x="4336555" y="2382819"/>
              <a:ext cx="2949156" cy="454199"/>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Cleaning</a:t>
              </a:r>
              <a:endParaRPr sz="1800" b="1" i="0" u="none" strike="noStrike" cap="none">
                <a:solidFill>
                  <a:schemeClr val="dk1"/>
                </a:solidFill>
                <a:latin typeface="Arial"/>
                <a:ea typeface="Arial"/>
                <a:cs typeface="Arial"/>
                <a:sym typeface="Arial"/>
              </a:endParaRPr>
            </a:p>
          </p:txBody>
        </p:sp>
        <p:sp>
          <p:nvSpPr>
            <p:cNvPr id="261" name="Google Shape;261;p9"/>
            <p:cNvSpPr txBox="1"/>
            <p:nvPr/>
          </p:nvSpPr>
          <p:spPr>
            <a:xfrm>
              <a:off x="8156843" y="1821267"/>
              <a:ext cx="2949156" cy="1468055"/>
            </a:xfrm>
            <a:prstGeom prst="rect">
              <a:avLst/>
            </a:prstGeom>
            <a:noFill/>
            <a:ln>
              <a:noFill/>
            </a:ln>
          </p:spPr>
          <p:txBody>
            <a:bodyPr spcFirstLastPara="1" wrap="square" lIns="90000" tIns="46800" rIns="90000" bIns="46800" anchor="t" anchorCtr="0">
              <a:noAutofit/>
            </a:bodyPr>
            <a:lstStyle/>
            <a:p>
              <a:pPr marL="0" marR="0" lvl="0" indent="0" algn="ctr" rtl="0">
                <a:lnSpc>
                  <a:spcPct val="15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Integrate and merge different dataframes using a standard foreign keys: the name of each researcher or affiliated university.</a:t>
              </a:r>
              <a:endParaRPr sz="1400" b="0" i="0" u="none" strike="noStrike" cap="none">
                <a:solidFill>
                  <a:srgbClr val="000000"/>
                </a:solidFill>
                <a:latin typeface="Arial"/>
                <a:ea typeface="Arial"/>
                <a:cs typeface="Arial"/>
                <a:sym typeface="Arial"/>
              </a:endParaRPr>
            </a:p>
          </p:txBody>
        </p:sp>
        <p:sp>
          <p:nvSpPr>
            <p:cNvPr id="262" name="Google Shape;262;p9"/>
            <p:cNvSpPr txBox="1"/>
            <p:nvPr/>
          </p:nvSpPr>
          <p:spPr>
            <a:xfrm>
              <a:off x="8156843" y="1367067"/>
              <a:ext cx="2949156" cy="454199"/>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Arial"/>
                  <a:ea typeface="Arial"/>
                  <a:cs typeface="Arial"/>
                  <a:sym typeface="Arial"/>
                </a:rPr>
                <a:t>Data merging</a:t>
              </a:r>
              <a:endParaRPr sz="1800" b="1" i="0" u="none" strike="noStrike" cap="none">
                <a:solidFill>
                  <a:schemeClr val="accent3"/>
                </a:solidFill>
                <a:latin typeface="Arial"/>
                <a:ea typeface="Arial"/>
                <a:cs typeface="Arial"/>
                <a:sym typeface="Arial"/>
              </a:endParaRPr>
            </a:p>
          </p:txBody>
        </p:sp>
        <p:cxnSp>
          <p:nvCxnSpPr>
            <p:cNvPr id="263" name="Google Shape;263;p9"/>
            <p:cNvCxnSpPr/>
            <p:nvPr/>
          </p:nvCxnSpPr>
          <p:spPr>
            <a:xfrm>
              <a:off x="3846000" y="2124000"/>
              <a:ext cx="0" cy="2610000"/>
            </a:xfrm>
            <a:prstGeom prst="straightConnector1">
              <a:avLst/>
            </a:prstGeom>
            <a:noFill/>
            <a:ln w="9525" cap="rnd" cmpd="sng">
              <a:solidFill>
                <a:srgbClr val="D8D8D8"/>
              </a:solidFill>
              <a:prstDash val="solid"/>
              <a:round/>
              <a:headEnd type="none" w="sm" len="sm"/>
              <a:tailEnd type="none" w="sm" len="sm"/>
            </a:ln>
          </p:spPr>
        </p:cxnSp>
        <p:cxnSp>
          <p:nvCxnSpPr>
            <p:cNvPr id="264" name="Google Shape;264;p9"/>
            <p:cNvCxnSpPr/>
            <p:nvPr/>
          </p:nvCxnSpPr>
          <p:spPr>
            <a:xfrm>
              <a:off x="7735665" y="1907458"/>
              <a:ext cx="0" cy="1759974"/>
            </a:xfrm>
            <a:prstGeom prst="straightConnector1">
              <a:avLst/>
            </a:prstGeom>
            <a:noFill/>
            <a:ln w="9525" cap="rnd" cmpd="sng">
              <a:solidFill>
                <a:srgbClr val="D8D8D8"/>
              </a:solidFill>
              <a:prstDash val="solid"/>
              <a:round/>
              <a:headEnd type="none" w="sm" len="sm"/>
              <a:tailEnd type="none" w="sm" len="sm"/>
            </a:ln>
          </p:spPr>
        </p:cxnSp>
        <p:sp>
          <p:nvSpPr>
            <p:cNvPr id="265" name="Google Shape;265;p9"/>
            <p:cNvSpPr txBox="1"/>
            <p:nvPr/>
          </p:nvSpPr>
          <p:spPr>
            <a:xfrm>
              <a:off x="679450" y="1136415"/>
              <a:ext cx="5314438" cy="1468059"/>
            </a:xfrm>
            <a:prstGeom prst="rect">
              <a:avLst/>
            </a:prstGeom>
            <a:noFill/>
            <a:ln>
              <a:noFill/>
            </a:ln>
          </p:spPr>
          <p:txBody>
            <a:bodyPr spcFirstLastPara="1" wrap="square" lIns="90000" tIns="46800" rIns="90000" bIns="46800" anchor="t" anchorCtr="0">
              <a:normAutofit lnSpcReduction="10000"/>
            </a:bodyPr>
            <a:lstStyle/>
            <a:p>
              <a:pPr marL="0" marR="0" lvl="0" indent="0" algn="l" rtl="0">
                <a:lnSpc>
                  <a:spcPct val="150000"/>
                </a:lnSpc>
                <a:spcBef>
                  <a:spcPts val="0"/>
                </a:spcBef>
                <a:spcAft>
                  <a:spcPts val="0"/>
                </a:spcAft>
                <a:buClr>
                  <a:srgbClr val="000000"/>
                </a:buClr>
                <a:buSzPts val="1600"/>
                <a:buFont typeface="Arial"/>
                <a:buNone/>
              </a:pPr>
              <a:r>
                <a:rPr lang="en-US" sz="1600" b="0" i="0" u="none" strike="noStrike" cap="none">
                  <a:solidFill>
                    <a:srgbClr val="3F3F3F"/>
                  </a:solidFill>
                  <a:latin typeface="Arial"/>
                  <a:ea typeface="Arial"/>
                  <a:cs typeface="Arial"/>
                  <a:sym typeface="Arial"/>
                </a:rPr>
                <a:t>The final dataframe has </a:t>
              </a:r>
              <a:r>
                <a:rPr lang="en-US" sz="1600" b="1" i="0" u="none" strike="noStrike" cap="none">
                  <a:solidFill>
                    <a:srgbClr val="3F3F3F"/>
                  </a:solidFill>
                  <a:latin typeface="Arial"/>
                  <a:ea typeface="Arial"/>
                  <a:cs typeface="Arial"/>
                  <a:sym typeface="Arial"/>
                </a:rPr>
                <a:t>3453 rows × 17 columns</a:t>
              </a:r>
              <a:r>
                <a:rPr lang="en-US" sz="1600" b="0" i="0" u="none" strike="noStrike" cap="none">
                  <a:solidFill>
                    <a:srgbClr val="3F3F3F"/>
                  </a:solidFill>
                  <a:latin typeface="Arial"/>
                  <a:ea typeface="Arial"/>
                  <a:cs typeface="Arial"/>
                  <a:sym typeface="Arial"/>
                </a:rPr>
                <a:t>, which can satisfy the requirements of the project manual and provide enough information for machine learning modeling</a:t>
              </a:r>
              <a:endParaRPr sz="1600" b="0" i="0" u="none" strike="noStrike" cap="none">
                <a:solidFill>
                  <a:srgbClr val="3F3F3F"/>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Understanding the Data Distribution</a:t>
            </a:r>
            <a:endParaRPr/>
          </a:p>
        </p:txBody>
      </p:sp>
      <p:sp>
        <p:nvSpPr>
          <p:cNvPr id="279" name="Google Shape;279;p3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grpSp>
        <p:nvGrpSpPr>
          <p:cNvPr id="280" name="Google Shape;280;p36"/>
          <p:cNvGrpSpPr/>
          <p:nvPr/>
        </p:nvGrpSpPr>
        <p:grpSpPr>
          <a:xfrm>
            <a:off x="6694178" y="1376761"/>
            <a:ext cx="4667879" cy="4877493"/>
            <a:chOff x="8081010" y="2152454"/>
            <a:chExt cx="3436304" cy="3870953"/>
          </a:xfrm>
        </p:grpSpPr>
        <p:sp>
          <p:nvSpPr>
            <p:cNvPr id="281" name="Google Shape;281;p36"/>
            <p:cNvSpPr/>
            <p:nvPr/>
          </p:nvSpPr>
          <p:spPr>
            <a:xfrm>
              <a:off x="8081010" y="4716098"/>
              <a:ext cx="3436304" cy="1307309"/>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accent1"/>
                </a:solidFill>
                <a:latin typeface="Arial"/>
                <a:ea typeface="Arial"/>
                <a:cs typeface="Arial"/>
                <a:sym typeface="Arial"/>
              </a:endParaRPr>
            </a:p>
          </p:txBody>
        </p:sp>
        <p:sp>
          <p:nvSpPr>
            <p:cNvPr id="282" name="Google Shape;282;p36"/>
            <p:cNvSpPr/>
            <p:nvPr/>
          </p:nvSpPr>
          <p:spPr>
            <a:xfrm>
              <a:off x="8081010" y="2152454"/>
              <a:ext cx="3436300" cy="2552699"/>
            </a:xfrm>
            <a:prstGeom prst="rect">
              <a:avLst/>
            </a:prstGeom>
            <a:solidFill>
              <a:srgbClr val="ADB5B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83" name="Google Shape;283;p36"/>
            <p:cNvGrpSpPr/>
            <p:nvPr/>
          </p:nvGrpSpPr>
          <p:grpSpPr>
            <a:xfrm>
              <a:off x="8348008" y="4909971"/>
              <a:ext cx="3001016" cy="949645"/>
              <a:chOff x="8346423" y="5045425"/>
              <a:chExt cx="3001016" cy="949645"/>
            </a:xfrm>
          </p:grpSpPr>
          <p:sp>
            <p:nvSpPr>
              <p:cNvPr id="284" name="Google Shape;284;p36"/>
              <p:cNvSpPr/>
              <p:nvPr/>
            </p:nvSpPr>
            <p:spPr>
              <a:xfrm flipH="1">
                <a:off x="8346423" y="5349046"/>
                <a:ext cx="3001016" cy="64602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250"/>
                  <a:buFont typeface="Arial"/>
                  <a:buNone/>
                </a:pPr>
                <a:r>
                  <a:rPr lang="en-US" sz="1000" b="0" i="0" u="none" strike="noStrike" cap="none">
                    <a:solidFill>
                      <a:srgbClr val="000000"/>
                    </a:solidFill>
                    <a:latin typeface="Arial"/>
                    <a:ea typeface="Arial"/>
                    <a:cs typeface="Arial"/>
                    <a:sym typeface="Arial"/>
                  </a:rPr>
                  <a:t>To understand the distribution of </a:t>
                </a:r>
                <a:r>
                  <a:rPr lang="en-US" sz="1000" b="1" i="0" u="none" strike="noStrike" cap="none">
                    <a:solidFill>
                      <a:srgbClr val="000000"/>
                    </a:solidFill>
                    <a:latin typeface="Arial"/>
                    <a:ea typeface="Arial"/>
                    <a:cs typeface="Arial"/>
                    <a:sym typeface="Arial"/>
                  </a:rPr>
                  <a:t>numeric features </a:t>
                </a:r>
                <a:r>
                  <a:rPr lang="en-US" sz="1000" b="0" i="0" u="none" strike="noStrike" cap="none">
                    <a:solidFill>
                      <a:srgbClr val="000000"/>
                    </a:solidFill>
                    <a:latin typeface="Arial"/>
                    <a:ea typeface="Arial"/>
                    <a:cs typeface="Arial"/>
                    <a:sym typeface="Arial"/>
                  </a:rPr>
                  <a:t>in our dataset, we generated a set of histograms. Each plot represents a distribution of unique feature. We can observe a </a:t>
                </a:r>
                <a:r>
                  <a:rPr lang="en-US" sz="1000" b="1" i="0" u="none" strike="noStrike" cap="none">
                    <a:solidFill>
                      <a:srgbClr val="000000"/>
                    </a:solidFill>
                    <a:latin typeface="Arial"/>
                    <a:ea typeface="Arial"/>
                    <a:cs typeface="Arial"/>
                    <a:sym typeface="Arial"/>
                  </a:rPr>
                  <a:t>long-tail phenomenon </a:t>
                </a:r>
                <a:r>
                  <a:rPr lang="en-US" sz="1000" b="0" i="0" u="none" strike="noStrike" cap="none">
                    <a:solidFill>
                      <a:srgbClr val="000000"/>
                    </a:solidFill>
                    <a:latin typeface="Arial"/>
                    <a:ea typeface="Arial"/>
                    <a:cs typeface="Arial"/>
                    <a:sym typeface="Arial"/>
                  </a:rPr>
                  <a:t>in  most features.</a:t>
                </a:r>
                <a:endParaRPr sz="1400" b="0" i="0" u="none" strike="noStrike" cap="none">
                  <a:solidFill>
                    <a:srgbClr val="000000"/>
                  </a:solidFill>
                  <a:latin typeface="Arial"/>
                  <a:ea typeface="Arial"/>
                  <a:cs typeface="Arial"/>
                  <a:sym typeface="Arial"/>
                </a:endParaRPr>
              </a:p>
            </p:txBody>
          </p:sp>
          <p:sp>
            <p:nvSpPr>
              <p:cNvPr id="285" name="Google Shape;285;p36"/>
              <p:cNvSpPr txBox="1"/>
              <p:nvPr/>
            </p:nvSpPr>
            <p:spPr>
              <a:xfrm>
                <a:off x="8346423" y="5045425"/>
                <a:ext cx="3001016" cy="26868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Distribution of Numeric Features</a:t>
                </a:r>
                <a:endParaRPr sz="1400" b="0" i="0" u="none" strike="noStrike" cap="none">
                  <a:solidFill>
                    <a:srgbClr val="000000"/>
                  </a:solidFill>
                  <a:latin typeface="Arial"/>
                  <a:ea typeface="Arial"/>
                  <a:cs typeface="Arial"/>
                  <a:sym typeface="Arial"/>
                </a:endParaRPr>
              </a:p>
            </p:txBody>
          </p:sp>
        </p:grpSp>
      </p:grpSp>
      <p:sp>
        <p:nvSpPr>
          <p:cNvPr id="286" name="Google Shape;286;p36"/>
          <p:cNvSpPr/>
          <p:nvPr/>
        </p:nvSpPr>
        <p:spPr>
          <a:xfrm>
            <a:off x="841374" y="1376761"/>
            <a:ext cx="4667879" cy="1647240"/>
          </a:xfrm>
          <a:prstGeom prst="rect">
            <a:avLst/>
          </a:prstGeom>
          <a:solidFill>
            <a:srgbClr val="7F7F7F">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accent1"/>
              </a:solidFill>
              <a:latin typeface="Arial"/>
              <a:ea typeface="Arial"/>
              <a:cs typeface="Arial"/>
              <a:sym typeface="Arial"/>
            </a:endParaRPr>
          </a:p>
        </p:txBody>
      </p:sp>
      <p:sp>
        <p:nvSpPr>
          <p:cNvPr id="287" name="Google Shape;287;p36"/>
          <p:cNvSpPr/>
          <p:nvPr/>
        </p:nvSpPr>
        <p:spPr>
          <a:xfrm>
            <a:off x="841374" y="3024001"/>
            <a:ext cx="4667874" cy="3216462"/>
          </a:xfrm>
          <a:prstGeom prst="rect">
            <a:avLst/>
          </a:prstGeom>
          <a:solidFill>
            <a:srgbClr val="ADB5B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88" name="Google Shape;288;p36"/>
          <p:cNvGrpSpPr/>
          <p:nvPr/>
        </p:nvGrpSpPr>
        <p:grpSpPr>
          <a:xfrm>
            <a:off x="984652" y="1545999"/>
            <a:ext cx="4381318" cy="1578271"/>
            <a:chOff x="8514709" y="5005444"/>
            <a:chExt cx="3001021" cy="1590473"/>
          </a:xfrm>
        </p:grpSpPr>
        <p:sp>
          <p:nvSpPr>
            <p:cNvPr id="289" name="Google Shape;289;p36"/>
            <p:cNvSpPr/>
            <p:nvPr/>
          </p:nvSpPr>
          <p:spPr>
            <a:xfrm flipH="1">
              <a:off x="8514709" y="5368539"/>
              <a:ext cx="3001016" cy="122737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 the heatmap we can see the distribution of HCI publications is very uneven across the world. The leading countries or regions include United States of America, United Kingdom, Canada, China, and Australia.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90" name="Google Shape;290;p36"/>
            <p:cNvSpPr txBox="1"/>
            <p:nvPr/>
          </p:nvSpPr>
          <p:spPr>
            <a:xfrm>
              <a:off x="8514714" y="5005444"/>
              <a:ext cx="3001016" cy="46409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Global Distribution of HCI Publications</a:t>
              </a:r>
              <a:endParaRPr sz="1400" b="0" i="0" u="none" strike="noStrike" cap="none">
                <a:solidFill>
                  <a:srgbClr val="000000"/>
                </a:solidFill>
                <a:latin typeface="Arial"/>
                <a:ea typeface="Arial"/>
                <a:cs typeface="Arial"/>
                <a:sym typeface="Arial"/>
              </a:endParaRPr>
            </a:p>
          </p:txBody>
        </p:sp>
      </p:grpSp>
      <p:pic>
        <p:nvPicPr>
          <p:cNvPr id="291" name="Google Shape;291;p36" descr="A group of graphs showing numbers and a number of articles&#10;&#10;Description automatically generated with medium confidence"/>
          <p:cNvPicPr preferRelativeResize="0"/>
          <p:nvPr/>
        </p:nvPicPr>
        <p:blipFill rotWithShape="1">
          <a:blip r:embed="rId3">
            <a:alphaModFix/>
          </a:blip>
          <a:srcRect/>
          <a:stretch/>
        </p:blipFill>
        <p:spPr>
          <a:xfrm>
            <a:off x="6694179" y="1371740"/>
            <a:ext cx="4667874" cy="3235273"/>
          </a:xfrm>
          <a:prstGeom prst="rect">
            <a:avLst/>
          </a:prstGeom>
          <a:noFill/>
          <a:ln>
            <a:noFill/>
          </a:ln>
        </p:spPr>
      </p:pic>
      <p:pic>
        <p:nvPicPr>
          <p:cNvPr id="292" name="Google Shape;292;p36" descr="A map of the world&#10;&#10;Description automatically generated"/>
          <p:cNvPicPr preferRelativeResize="0"/>
          <p:nvPr/>
        </p:nvPicPr>
        <p:blipFill rotWithShape="1">
          <a:blip r:embed="rId4">
            <a:alphaModFix/>
          </a:blip>
          <a:srcRect l="5431"/>
          <a:stretch/>
        </p:blipFill>
        <p:spPr>
          <a:xfrm>
            <a:off x="829943" y="2990268"/>
            <a:ext cx="4679306" cy="3263986"/>
          </a:xfrm>
          <a:prstGeom prst="rect">
            <a:avLst/>
          </a:prstGeom>
          <a:noFill/>
          <a:ln>
            <a:noFill/>
          </a:ln>
        </p:spPr>
      </p:pic>
      <p:sp>
        <p:nvSpPr>
          <p:cNvPr id="293" name="Google Shape;293;p36"/>
          <p:cNvSpPr/>
          <p:nvPr/>
        </p:nvSpPr>
        <p:spPr>
          <a:xfrm>
            <a:off x="11145307" y="437356"/>
            <a:ext cx="744463" cy="647285"/>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294" name="Google Shape;294;p36"/>
          <p:cNvSpPr/>
          <p:nvPr/>
        </p:nvSpPr>
        <p:spPr>
          <a:xfrm>
            <a:off x="10856997" y="7"/>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Relationship Between Features</a:t>
            </a:r>
            <a:endParaRPr/>
          </a:p>
        </p:txBody>
      </p:sp>
      <p:sp>
        <p:nvSpPr>
          <p:cNvPr id="301" name="Google Shape;301;p3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grpSp>
        <p:nvGrpSpPr>
          <p:cNvPr id="302" name="Google Shape;302;p37"/>
          <p:cNvGrpSpPr/>
          <p:nvPr/>
        </p:nvGrpSpPr>
        <p:grpSpPr>
          <a:xfrm>
            <a:off x="855228" y="1732038"/>
            <a:ext cx="10810299" cy="4249662"/>
            <a:chOff x="1053233" y="1513721"/>
            <a:chExt cx="10810299" cy="4249662"/>
          </a:xfrm>
        </p:grpSpPr>
        <p:grpSp>
          <p:nvGrpSpPr>
            <p:cNvPr id="303" name="Google Shape;303;p37"/>
            <p:cNvGrpSpPr/>
            <p:nvPr/>
          </p:nvGrpSpPr>
          <p:grpSpPr>
            <a:xfrm>
              <a:off x="1053233" y="1513721"/>
              <a:ext cx="6503267" cy="4249662"/>
              <a:chOff x="1053233" y="1513721"/>
              <a:chExt cx="6503267" cy="4249662"/>
            </a:xfrm>
          </p:grpSpPr>
          <p:sp>
            <p:nvSpPr>
              <p:cNvPr id="304" name="Google Shape;304;p37"/>
              <p:cNvSpPr/>
              <p:nvPr/>
            </p:nvSpPr>
            <p:spPr>
              <a:xfrm>
                <a:off x="1265871" y="1513721"/>
                <a:ext cx="6290629" cy="4045650"/>
              </a:xfrm>
              <a:prstGeom prst="foldedCorner">
                <a:avLst>
                  <a:gd name="adj" fmla="val 0"/>
                </a:avLst>
              </a:prstGeom>
              <a:solidFill>
                <a:srgbClr val="49EBBD">
                  <a:alpha val="14509"/>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37"/>
              <p:cNvSpPr/>
              <p:nvPr/>
            </p:nvSpPr>
            <p:spPr>
              <a:xfrm>
                <a:off x="1053233" y="1717733"/>
                <a:ext cx="6290629" cy="4045650"/>
              </a:xfrm>
              <a:prstGeom prst="foldedCorner">
                <a:avLst>
                  <a:gd name="adj" fmla="val 14514"/>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06" name="Google Shape;306;p37"/>
            <p:cNvGrpSpPr/>
            <p:nvPr/>
          </p:nvGrpSpPr>
          <p:grpSpPr>
            <a:xfrm>
              <a:off x="8100365" y="2357931"/>
              <a:ext cx="3763167" cy="3201439"/>
              <a:chOff x="8100365" y="2357931"/>
              <a:chExt cx="3763167" cy="3201439"/>
            </a:xfrm>
          </p:grpSpPr>
          <p:sp>
            <p:nvSpPr>
              <p:cNvPr id="307" name="Google Shape;307;p37"/>
              <p:cNvSpPr txBox="1"/>
              <p:nvPr/>
            </p:nvSpPr>
            <p:spPr>
              <a:xfrm>
                <a:off x="8100368" y="3004262"/>
                <a:ext cx="3763164" cy="710896"/>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Arial"/>
                    <a:ea typeface="Arial"/>
                    <a:cs typeface="Arial"/>
                    <a:sym typeface="Arial"/>
                  </a:rPr>
                  <a:t>Categorical Features vs. H-Index</a:t>
                </a:r>
                <a:endParaRPr sz="1400" b="0" i="0" u="none" strike="noStrike" cap="none">
                  <a:solidFill>
                    <a:srgbClr val="000000"/>
                  </a:solidFill>
                  <a:latin typeface="Arial"/>
                  <a:ea typeface="Arial"/>
                  <a:cs typeface="Arial"/>
                  <a:sym typeface="Arial"/>
                </a:endParaRPr>
              </a:p>
            </p:txBody>
          </p:sp>
          <p:sp>
            <p:nvSpPr>
              <p:cNvPr id="308" name="Google Shape;308;p37"/>
              <p:cNvSpPr/>
              <p:nvPr/>
            </p:nvSpPr>
            <p:spPr>
              <a:xfrm flipH="1">
                <a:off x="8100365" y="3751955"/>
                <a:ext cx="3432818" cy="180741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The figure comprises three box plots, each delving into the interplay between the H-index and categorical variables such as gender, academic/professional title, and country affiliation.</a:t>
                </a:r>
                <a:endParaRPr sz="1400" b="0" i="0" u="none" strike="noStrike" cap="none">
                  <a:solidFill>
                    <a:srgbClr val="000000"/>
                  </a:solidFill>
                  <a:latin typeface="Arial"/>
                  <a:ea typeface="Arial"/>
                  <a:cs typeface="Arial"/>
                  <a:sym typeface="Arial"/>
                </a:endParaRPr>
              </a:p>
            </p:txBody>
          </p:sp>
          <p:sp>
            <p:nvSpPr>
              <p:cNvPr id="309" name="Google Shape;309;p37"/>
              <p:cNvSpPr txBox="1"/>
              <p:nvPr/>
            </p:nvSpPr>
            <p:spPr>
              <a:xfrm>
                <a:off x="8100366" y="2357931"/>
                <a:ext cx="3432818"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3600" b="1" i="0" u="none" strike="noStrike" cap="none">
                    <a:solidFill>
                      <a:schemeClr val="accen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4302</Words>
  <Application>Microsoft Macintosh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Roboto</vt:lpstr>
      <vt:lpstr>Arial</vt:lpstr>
      <vt:lpstr>Impact</vt:lpstr>
      <vt:lpstr>主题5</vt:lpstr>
      <vt:lpstr>Gendered Pathways in Science: Exploring the Impact of Researcher Gender on Academic Success</vt:lpstr>
      <vt:lpstr>PowerPoint Presentation</vt:lpstr>
      <vt:lpstr>Statement, Motivations &amp; Contributions</vt:lpstr>
      <vt:lpstr>Data &amp; Features We Used</vt:lpstr>
      <vt:lpstr>Web Scraping with `Scholarly` </vt:lpstr>
      <vt:lpstr>Other Data We Used</vt:lpstr>
      <vt:lpstr>Data Loading &amp; Preprocessing Pipeline</vt:lpstr>
      <vt:lpstr>Understanding the Data Distribution</vt:lpstr>
      <vt:lpstr>Relationship Between Features</vt:lpstr>
      <vt:lpstr>Relationship Between Features</vt:lpstr>
      <vt:lpstr>Relationship Between Features</vt:lpstr>
      <vt:lpstr>Features Evaluation &amp; Encoding</vt:lpstr>
      <vt:lpstr>Preparation for Modeling</vt:lpstr>
      <vt:lpstr>Base Line Model: Linear Regression</vt:lpstr>
      <vt:lpstr>Advanced Model</vt:lpstr>
      <vt:lpstr>Advanced Model</vt:lpstr>
      <vt:lpstr>Feedforward Neural Network</vt:lpstr>
      <vt:lpstr>Evaluating the Performance of Models</vt:lpstr>
      <vt:lpstr>Message to the Stakeholders</vt:lpstr>
      <vt:lpstr>Gender Bias Experiment</vt:lpstr>
      <vt:lpstr>Future Research Ideas</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Gendered Pathways in Science: Exploring the Impact of Researcher Gender on Academic Success</dc:title>
  <dc:creator>Liu, Zed</dc:creator>
  <cp:lastModifiedBy>Liu, Zed</cp:lastModifiedBy>
  <cp:revision>1</cp:revision>
  <dcterms:created xsi:type="dcterms:W3CDTF">2023-12-06T19:02:04Z</dcterms:created>
  <dcterms:modified xsi:type="dcterms:W3CDTF">2024-05-15T01:29:11Z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